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0" r:id="rId3"/>
    <p:sldId id="258" r:id="rId4"/>
    <p:sldId id="264" r:id="rId5"/>
    <p:sldId id="257" r:id="rId6"/>
    <p:sldId id="259" r:id="rId7"/>
    <p:sldId id="261" r:id="rId8"/>
    <p:sldId id="262" r:id="rId9"/>
    <p:sldId id="263" r:id="rId10"/>
  </p:sldIdLst>
  <p:sldSz cx="9144000" cy="6858000" type="screen4x3"/>
  <p:notesSz cx="6797675" cy="9926638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BC3A"/>
    <a:srgbClr val="AA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orient="horz" pos="3127"/>
        <p:guide pos="216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Relationship Id="rId4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Munka1!$B$1</c:f>
              <c:strCache>
                <c:ptCount val="1"/>
                <c:pt idx="0">
                  <c:v>Önköltséges hallgató</c:v>
                </c:pt>
              </c:strCache>
            </c:strRef>
          </c:tx>
          <c:spPr>
            <a:solidFill>
              <a:srgbClr val="FFC000">
                <a:alpha val="70000"/>
              </a:srgbClr>
            </a:solidFill>
            <a:ln>
              <a:noFill/>
            </a:ln>
            <a:effectLst>
              <a:softEdge rad="12700"/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defRPr>
                </a:pPr>
                <a:endParaRPr lang="hu-H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Munka1!$A$2:$A$5</c:f>
              <c:numCache>
                <c:formatCode>General</c:formatCode>
                <c:ptCount val="4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</c:numCache>
            </c:numRef>
          </c:cat>
          <c:val>
            <c:numRef>
              <c:f>Munka1!$B$2:$B$5</c:f>
              <c:numCache>
                <c:formatCode>General</c:formatCode>
                <c:ptCount val="4"/>
                <c:pt idx="0">
                  <c:v>292</c:v>
                </c:pt>
                <c:pt idx="1">
                  <c:v>298</c:v>
                </c:pt>
                <c:pt idx="2">
                  <c:v>240</c:v>
                </c:pt>
                <c:pt idx="3">
                  <c:v>218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69C-4689-ACD1-037C39BDE662}"/>
            </c:ext>
          </c:extLst>
        </c:ser>
        <c:ser>
          <c:idx val="1"/>
          <c:order val="1"/>
          <c:tx>
            <c:strRef>
              <c:f>Munka1!$C$1</c:f>
              <c:strCache>
                <c:ptCount val="1"/>
                <c:pt idx="0">
                  <c:v>Állami ösztöndíjas hallgató</c:v>
                </c:pt>
              </c:strCache>
            </c:strRef>
          </c:tx>
          <c:spPr>
            <a:solidFill>
              <a:schemeClr val="accent6">
                <a:lumMod val="50000"/>
                <a:alpha val="70000"/>
              </a:schemeClr>
            </a:solidFill>
            <a:ln>
              <a:noFill/>
            </a:ln>
            <a:effectLst>
              <a:softEdge rad="12700"/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defRPr>
                </a:pPr>
                <a:endParaRPr lang="hu-H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Munka1!$A$2:$A$5</c:f>
              <c:numCache>
                <c:formatCode>General</c:formatCode>
                <c:ptCount val="4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</c:numCache>
            </c:numRef>
          </c:cat>
          <c:val>
            <c:numRef>
              <c:f>Munka1!$C$2:$C$5</c:f>
              <c:numCache>
                <c:formatCode>General</c:formatCode>
                <c:ptCount val="4"/>
                <c:pt idx="0">
                  <c:v>3672</c:v>
                </c:pt>
                <c:pt idx="1">
                  <c:v>3739</c:v>
                </c:pt>
                <c:pt idx="2">
                  <c:v>3183</c:v>
                </c:pt>
                <c:pt idx="3">
                  <c:v>3137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69C-4689-ACD1-037C39BDE662}"/>
            </c:ext>
          </c:extLst>
        </c:ser>
        <c:ser>
          <c:idx val="2"/>
          <c:order val="2"/>
          <c:tx>
            <c:strRef>
              <c:f>Munka1!$D$1</c:f>
              <c:strCache>
                <c:ptCount val="1"/>
                <c:pt idx="0">
                  <c:v>Nem nyert felvételt</c:v>
                </c:pt>
              </c:strCache>
            </c:strRef>
          </c:tx>
          <c:spPr>
            <a:solidFill>
              <a:schemeClr val="accent6">
                <a:lumMod val="75000"/>
                <a:alpha val="70000"/>
              </a:schemeClr>
            </a:solidFill>
            <a:ln>
              <a:noFill/>
            </a:ln>
            <a:effectLst>
              <a:softEdge rad="12700"/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defRPr>
                </a:pPr>
                <a:endParaRPr lang="hu-H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Munka1!$A$2:$A$5</c:f>
              <c:numCache>
                <c:formatCode>General</c:formatCode>
                <c:ptCount val="4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</c:numCache>
            </c:numRef>
          </c:cat>
          <c:val>
            <c:numRef>
              <c:f>Munka1!$D$2:$D$5</c:f>
              <c:numCache>
                <c:formatCode>General</c:formatCode>
                <c:ptCount val="4"/>
                <c:pt idx="0">
                  <c:v>5138</c:v>
                </c:pt>
                <c:pt idx="1">
                  <c:v>4455</c:v>
                </c:pt>
                <c:pt idx="2">
                  <c:v>3903</c:v>
                </c:pt>
                <c:pt idx="3">
                  <c:v>3846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69C-4689-ACD1-037C39BDE6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32182400"/>
        <c:axId val="36434304"/>
      </c:barChart>
      <c:catAx>
        <c:axId val="132182400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t" anchorCtr="0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36434304"/>
        <c:crosses val="autoZero"/>
        <c:auto val="1"/>
        <c:lblAlgn val="ctr"/>
        <c:lblOffset val="100"/>
        <c:tickMarkSkip val="1"/>
        <c:noMultiLvlLbl val="0"/>
      </c:catAx>
      <c:valAx>
        <c:axId val="36434304"/>
        <c:scaling>
          <c:orientation val="minMax"/>
          <c:max val="9100"/>
          <c:min val="0"/>
        </c:scaling>
        <c:delete val="0"/>
        <c:axPos val="l"/>
        <c:numFmt formatCode="General" sourceLinked="1"/>
        <c:majorTickMark val="in"/>
        <c:minorTickMark val="none"/>
        <c:tickLblPos val="nextTo"/>
        <c:spPr>
          <a:noFill/>
          <a:ln>
            <a:solidFill>
              <a:schemeClr val="accent6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132182400"/>
        <c:crosses val="autoZero"/>
        <c:crossBetween val="between"/>
        <c:minorUnit val="100"/>
      </c:valAx>
      <c:spPr>
        <a:noFill/>
        <a:ln>
          <a:noFill/>
        </a:ln>
        <a:effectLst>
          <a:softEdge rad="31750"/>
        </a:effectLst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1" i="0" u="none" strike="noStrike" kern="1200" baseline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+mn-cs"/>
            </a:defRPr>
          </a:pPr>
          <a:endParaRPr lang="hu-H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ofPieChart>
        <c:ofPieType val="bar"/>
        <c:varyColors val="1"/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155074365704284"/>
          <c:y val="0.88936409776217795"/>
          <c:w val="0.46825641586468358"/>
          <c:h val="0.110635902237822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E9B15C-F1F1-4D23-A6C1-5180A49E3CEA}" type="doc">
      <dgm:prSet loTypeId="urn:microsoft.com/office/officeart/2009/layout/CircleArrowProcess" loCatId="cycle" qsTypeId="urn:microsoft.com/office/officeart/2005/8/quickstyle/simple1" qsCatId="simple" csTypeId="urn:microsoft.com/office/officeart/2005/8/colors/accent6_4" csCatId="accent6" phldr="1"/>
      <dgm:spPr>
        <a:scene3d>
          <a:camera prst="orthographicFront">
            <a:rot lat="0" lon="0" rev="2700000"/>
          </a:camera>
          <a:lightRig rig="threePt" dir="t"/>
        </a:scene3d>
      </dgm:spPr>
      <dgm:t>
        <a:bodyPr/>
        <a:lstStyle/>
        <a:p>
          <a:endParaRPr lang="hu-HU"/>
        </a:p>
      </dgm:t>
    </dgm:pt>
    <dgm:pt modelId="{4241C8C5-8BE3-4A6D-897C-D6368B3F1D48}">
      <dgm:prSet phldrT="[Szöveg]"/>
      <dgm:spPr>
        <a:sp3d/>
      </dgm:spPr>
      <dgm:t>
        <a:bodyPr>
          <a:flatTx/>
        </a:bodyPr>
        <a:lstStyle/>
        <a:p>
          <a:endParaRPr lang="hu-HU" dirty="0"/>
        </a:p>
      </dgm:t>
    </dgm:pt>
    <dgm:pt modelId="{2F5D72DE-0950-473A-8B29-F4C53D8ACB06}" type="parTrans" cxnId="{8CE05B72-E047-45DF-9571-504075ECF194}">
      <dgm:prSet/>
      <dgm:spPr/>
      <dgm:t>
        <a:bodyPr/>
        <a:lstStyle/>
        <a:p>
          <a:endParaRPr lang="hu-HU"/>
        </a:p>
      </dgm:t>
    </dgm:pt>
    <dgm:pt modelId="{AEC17A7E-EF3C-42DC-B242-6533EEDBCAAD}" type="sibTrans" cxnId="{8CE05B72-E047-45DF-9571-504075ECF194}">
      <dgm:prSet/>
      <dgm:spPr/>
      <dgm:t>
        <a:bodyPr/>
        <a:lstStyle/>
        <a:p>
          <a:endParaRPr lang="hu-HU"/>
        </a:p>
      </dgm:t>
    </dgm:pt>
    <dgm:pt modelId="{D26D8869-859F-4EF1-9D0F-4051D9C79C4F}">
      <dgm:prSet phldrT="[Szöveg]"/>
      <dgm:spPr>
        <a:sp3d/>
      </dgm:spPr>
      <dgm:t>
        <a:bodyPr>
          <a:flatTx/>
        </a:bodyPr>
        <a:lstStyle/>
        <a:p>
          <a:endParaRPr lang="hu-HU" dirty="0"/>
        </a:p>
      </dgm:t>
    </dgm:pt>
    <dgm:pt modelId="{22DCC612-6BD2-4345-B190-B20497BE4149}" type="parTrans" cxnId="{3F7E7CBF-4211-4F77-99E8-E6479EC2E71C}">
      <dgm:prSet/>
      <dgm:spPr/>
      <dgm:t>
        <a:bodyPr/>
        <a:lstStyle/>
        <a:p>
          <a:endParaRPr lang="hu-HU"/>
        </a:p>
      </dgm:t>
    </dgm:pt>
    <dgm:pt modelId="{FDB1A493-317B-4C65-A748-58DA0CA16B32}" type="sibTrans" cxnId="{3F7E7CBF-4211-4F77-99E8-E6479EC2E71C}">
      <dgm:prSet/>
      <dgm:spPr/>
      <dgm:t>
        <a:bodyPr/>
        <a:lstStyle/>
        <a:p>
          <a:endParaRPr lang="hu-HU"/>
        </a:p>
      </dgm:t>
    </dgm:pt>
    <dgm:pt modelId="{733C1942-C513-40E2-9C1A-171444967DC4}">
      <dgm:prSet phldrT="[Szöveg]"/>
      <dgm:spPr>
        <a:sp3d/>
      </dgm:spPr>
      <dgm:t>
        <a:bodyPr>
          <a:flatTx/>
        </a:bodyPr>
        <a:lstStyle/>
        <a:p>
          <a:endParaRPr lang="hu-HU" dirty="0"/>
        </a:p>
      </dgm:t>
    </dgm:pt>
    <dgm:pt modelId="{2F75FA0A-4526-452C-9F4C-695E7FD12842}" type="parTrans" cxnId="{35968B90-29A2-4569-B9C8-89049478F962}">
      <dgm:prSet/>
      <dgm:spPr/>
      <dgm:t>
        <a:bodyPr/>
        <a:lstStyle/>
        <a:p>
          <a:endParaRPr lang="hu-HU"/>
        </a:p>
      </dgm:t>
    </dgm:pt>
    <dgm:pt modelId="{27C54D43-D24A-480F-AAA6-0C96B4080550}" type="sibTrans" cxnId="{35968B90-29A2-4569-B9C8-89049478F962}">
      <dgm:prSet/>
      <dgm:spPr/>
      <dgm:t>
        <a:bodyPr/>
        <a:lstStyle/>
        <a:p>
          <a:endParaRPr lang="hu-HU"/>
        </a:p>
      </dgm:t>
    </dgm:pt>
    <dgm:pt modelId="{A4190350-0934-4331-A242-CF5520131062}">
      <dgm:prSet phldrT="[Szöveg]"/>
      <dgm:spPr>
        <a:sp3d/>
      </dgm:spPr>
      <dgm:t>
        <a:bodyPr>
          <a:flatTx/>
        </a:bodyPr>
        <a:lstStyle/>
        <a:p>
          <a:endParaRPr lang="hu-HU" dirty="0"/>
        </a:p>
      </dgm:t>
    </dgm:pt>
    <dgm:pt modelId="{69E6414F-D4EC-41E5-8691-580AF4F7AC75}" type="parTrans" cxnId="{8910B70D-D621-4C87-ACBF-F9EBB259CD58}">
      <dgm:prSet/>
      <dgm:spPr/>
      <dgm:t>
        <a:bodyPr/>
        <a:lstStyle/>
        <a:p>
          <a:endParaRPr lang="hu-HU"/>
        </a:p>
      </dgm:t>
    </dgm:pt>
    <dgm:pt modelId="{9298707F-916F-4575-9A27-42AC6D44D51C}" type="sibTrans" cxnId="{8910B70D-D621-4C87-ACBF-F9EBB259CD58}">
      <dgm:prSet/>
      <dgm:spPr/>
      <dgm:t>
        <a:bodyPr/>
        <a:lstStyle/>
        <a:p>
          <a:endParaRPr lang="hu-HU"/>
        </a:p>
      </dgm:t>
    </dgm:pt>
    <dgm:pt modelId="{73D1BE68-7C74-4A37-9A7F-9234F4B6284B}">
      <dgm:prSet phldrT="[Szöveg]"/>
      <dgm:spPr>
        <a:sp3d/>
      </dgm:spPr>
      <dgm:t>
        <a:bodyPr>
          <a:flatTx/>
        </a:bodyPr>
        <a:lstStyle/>
        <a:p>
          <a:endParaRPr lang="hu-HU" dirty="0"/>
        </a:p>
      </dgm:t>
    </dgm:pt>
    <dgm:pt modelId="{2994B9E9-6990-48FA-9D88-FE89FE18E420}" type="parTrans" cxnId="{6B9725B9-A83B-43AC-BA8B-61DEB98CF3D7}">
      <dgm:prSet/>
      <dgm:spPr/>
      <dgm:t>
        <a:bodyPr/>
        <a:lstStyle/>
        <a:p>
          <a:endParaRPr lang="hu-HU"/>
        </a:p>
      </dgm:t>
    </dgm:pt>
    <dgm:pt modelId="{F8F0CE48-3C12-49D4-9A9E-B81A1FA52783}" type="sibTrans" cxnId="{6B9725B9-A83B-43AC-BA8B-61DEB98CF3D7}">
      <dgm:prSet/>
      <dgm:spPr/>
      <dgm:t>
        <a:bodyPr/>
        <a:lstStyle/>
        <a:p>
          <a:endParaRPr lang="hu-HU"/>
        </a:p>
      </dgm:t>
    </dgm:pt>
    <dgm:pt modelId="{855892BC-E0AB-4591-A79B-B23D8B7A8767}" type="pres">
      <dgm:prSet presAssocID="{41E9B15C-F1F1-4D23-A6C1-5180A49E3CEA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hu-HU"/>
        </a:p>
      </dgm:t>
    </dgm:pt>
    <dgm:pt modelId="{54D551C0-9828-485A-A0BE-924933FD5D95}" type="pres">
      <dgm:prSet presAssocID="{4241C8C5-8BE3-4A6D-897C-D6368B3F1D48}" presName="Accent1" presStyleCnt="0"/>
      <dgm:spPr>
        <a:sp3d/>
      </dgm:spPr>
    </dgm:pt>
    <dgm:pt modelId="{9C03856E-7156-40CB-8AD3-F5CEB1771C99}" type="pres">
      <dgm:prSet presAssocID="{4241C8C5-8BE3-4A6D-897C-D6368B3F1D48}" presName="Accent" presStyleLbl="node1" presStyleIdx="0" presStyleCnt="5" custLinFactNeighborX="159" custLinFactNeighborY="2040"/>
      <dgm:spPr>
        <a:sp3d/>
      </dgm:spPr>
    </dgm:pt>
    <dgm:pt modelId="{2C591999-26D5-4CF9-B0C0-D2FB2842FC4D}" type="pres">
      <dgm:prSet presAssocID="{4241C8C5-8BE3-4A6D-897C-D6368B3F1D48}" presName="Parent1" presStyleLbl="revTx" presStyleIdx="0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B8FEAC1-DFA6-4CE4-8129-C7231A379F58}" type="pres">
      <dgm:prSet presAssocID="{D26D8869-859F-4EF1-9D0F-4051D9C79C4F}" presName="Accent2" presStyleCnt="0"/>
      <dgm:spPr>
        <a:sp3d/>
      </dgm:spPr>
    </dgm:pt>
    <dgm:pt modelId="{932EFFB6-1329-4378-9888-6C4A869EC5D4}" type="pres">
      <dgm:prSet presAssocID="{D26D8869-859F-4EF1-9D0F-4051D9C79C4F}" presName="Accent" presStyleLbl="node1" presStyleIdx="1" presStyleCnt="5"/>
      <dgm:spPr>
        <a:sp3d/>
      </dgm:spPr>
    </dgm:pt>
    <dgm:pt modelId="{615A8ED6-A1DC-484E-B726-03DA6F0AA301}" type="pres">
      <dgm:prSet presAssocID="{D26D8869-859F-4EF1-9D0F-4051D9C79C4F}" presName="Parent2" presStyleLbl="revTx" presStyleIdx="1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3150D4B-73B9-4B47-AEAD-9C4E35C3F0AA}" type="pres">
      <dgm:prSet presAssocID="{733C1942-C513-40E2-9C1A-171444967DC4}" presName="Accent3" presStyleCnt="0"/>
      <dgm:spPr>
        <a:sp3d/>
      </dgm:spPr>
    </dgm:pt>
    <dgm:pt modelId="{20482D08-AB6A-4E36-AFD4-FD86AEE4F7FF}" type="pres">
      <dgm:prSet presAssocID="{733C1942-C513-40E2-9C1A-171444967DC4}" presName="Accent" presStyleLbl="node1" presStyleIdx="2" presStyleCnt="5"/>
      <dgm:spPr>
        <a:sp3d/>
      </dgm:spPr>
    </dgm:pt>
    <dgm:pt modelId="{6A00F945-5D79-475F-8AB5-F975B6865CEA}" type="pres">
      <dgm:prSet presAssocID="{733C1942-C513-40E2-9C1A-171444967DC4}" presName="Parent3" presStyleLbl="revTx" presStyleIdx="2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5E0C51A-C6BA-43E3-8A73-E0A35C02FA5A}" type="pres">
      <dgm:prSet presAssocID="{A4190350-0934-4331-A242-CF5520131062}" presName="Accent4" presStyleCnt="0"/>
      <dgm:spPr>
        <a:sp3d/>
      </dgm:spPr>
    </dgm:pt>
    <dgm:pt modelId="{0AD97480-BCDF-400C-A861-42E9FCC069CA}" type="pres">
      <dgm:prSet presAssocID="{A4190350-0934-4331-A242-CF5520131062}" presName="Accent" presStyleLbl="node1" presStyleIdx="3" presStyleCnt="5"/>
      <dgm:spPr>
        <a:sp3d/>
      </dgm:spPr>
    </dgm:pt>
    <dgm:pt modelId="{08D4915F-FF8B-4C5E-93C8-E4913B316109}" type="pres">
      <dgm:prSet presAssocID="{A4190350-0934-4331-A242-CF5520131062}" presName="Parent4" presStyleLbl="revTx" presStyleIdx="3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6847467-2D31-4D33-9F3A-08C0BE8656F6}" type="pres">
      <dgm:prSet presAssocID="{73D1BE68-7C74-4A37-9A7F-9234F4B6284B}" presName="Accent5" presStyleCnt="0"/>
      <dgm:spPr>
        <a:sp3d/>
      </dgm:spPr>
    </dgm:pt>
    <dgm:pt modelId="{1FB9B812-9956-445A-87E4-93D96B02E287}" type="pres">
      <dgm:prSet presAssocID="{73D1BE68-7C74-4A37-9A7F-9234F4B6284B}" presName="Accent" presStyleLbl="node1" presStyleIdx="4" presStyleCnt="5"/>
      <dgm:spPr>
        <a:sp3d/>
      </dgm:spPr>
    </dgm:pt>
    <dgm:pt modelId="{64C4FD67-B45B-42BA-ACC2-B0AE7E04C8EA}" type="pres">
      <dgm:prSet presAssocID="{73D1BE68-7C74-4A37-9A7F-9234F4B6284B}" presName="Parent5" presStyleLbl="revTx" presStyleIdx="4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829AC39A-5F5F-4731-85D4-8C874BB7E08F}" type="presOf" srcId="{41E9B15C-F1F1-4D23-A6C1-5180A49E3CEA}" destId="{855892BC-E0AB-4591-A79B-B23D8B7A8767}" srcOrd="0" destOrd="0" presId="urn:microsoft.com/office/officeart/2009/layout/CircleArrowProcess"/>
    <dgm:cxn modelId="{488ED0C7-D710-4440-A856-4D949ABA8929}" type="presOf" srcId="{73D1BE68-7C74-4A37-9A7F-9234F4B6284B}" destId="{64C4FD67-B45B-42BA-ACC2-B0AE7E04C8EA}" srcOrd="0" destOrd="0" presId="urn:microsoft.com/office/officeart/2009/layout/CircleArrowProcess"/>
    <dgm:cxn modelId="{8910B70D-D621-4C87-ACBF-F9EBB259CD58}" srcId="{41E9B15C-F1F1-4D23-A6C1-5180A49E3CEA}" destId="{A4190350-0934-4331-A242-CF5520131062}" srcOrd="3" destOrd="0" parTransId="{69E6414F-D4EC-41E5-8691-580AF4F7AC75}" sibTransId="{9298707F-916F-4575-9A27-42AC6D44D51C}"/>
    <dgm:cxn modelId="{6B9725B9-A83B-43AC-BA8B-61DEB98CF3D7}" srcId="{41E9B15C-F1F1-4D23-A6C1-5180A49E3CEA}" destId="{73D1BE68-7C74-4A37-9A7F-9234F4B6284B}" srcOrd="4" destOrd="0" parTransId="{2994B9E9-6990-48FA-9D88-FE89FE18E420}" sibTransId="{F8F0CE48-3C12-49D4-9A9E-B81A1FA52783}"/>
    <dgm:cxn modelId="{35968B90-29A2-4569-B9C8-89049478F962}" srcId="{41E9B15C-F1F1-4D23-A6C1-5180A49E3CEA}" destId="{733C1942-C513-40E2-9C1A-171444967DC4}" srcOrd="2" destOrd="0" parTransId="{2F75FA0A-4526-452C-9F4C-695E7FD12842}" sibTransId="{27C54D43-D24A-480F-AAA6-0C96B4080550}"/>
    <dgm:cxn modelId="{CFAF0850-2D11-4D89-A05A-5CCA3AF6CC79}" type="presOf" srcId="{A4190350-0934-4331-A242-CF5520131062}" destId="{08D4915F-FF8B-4C5E-93C8-E4913B316109}" srcOrd="0" destOrd="0" presId="urn:microsoft.com/office/officeart/2009/layout/CircleArrowProcess"/>
    <dgm:cxn modelId="{8CE05B72-E047-45DF-9571-504075ECF194}" srcId="{41E9B15C-F1F1-4D23-A6C1-5180A49E3CEA}" destId="{4241C8C5-8BE3-4A6D-897C-D6368B3F1D48}" srcOrd="0" destOrd="0" parTransId="{2F5D72DE-0950-473A-8B29-F4C53D8ACB06}" sibTransId="{AEC17A7E-EF3C-42DC-B242-6533EEDBCAAD}"/>
    <dgm:cxn modelId="{0DA4CA9F-088E-4F3A-A3F7-A3A73A55B798}" type="presOf" srcId="{D26D8869-859F-4EF1-9D0F-4051D9C79C4F}" destId="{615A8ED6-A1DC-484E-B726-03DA6F0AA301}" srcOrd="0" destOrd="0" presId="urn:microsoft.com/office/officeart/2009/layout/CircleArrowProcess"/>
    <dgm:cxn modelId="{3F7E7CBF-4211-4F77-99E8-E6479EC2E71C}" srcId="{41E9B15C-F1F1-4D23-A6C1-5180A49E3CEA}" destId="{D26D8869-859F-4EF1-9D0F-4051D9C79C4F}" srcOrd="1" destOrd="0" parTransId="{22DCC612-6BD2-4345-B190-B20497BE4149}" sibTransId="{FDB1A493-317B-4C65-A748-58DA0CA16B32}"/>
    <dgm:cxn modelId="{070500E0-DA62-463D-9213-839CACD36385}" type="presOf" srcId="{4241C8C5-8BE3-4A6D-897C-D6368B3F1D48}" destId="{2C591999-26D5-4CF9-B0C0-D2FB2842FC4D}" srcOrd="0" destOrd="0" presId="urn:microsoft.com/office/officeart/2009/layout/CircleArrowProcess"/>
    <dgm:cxn modelId="{62074AEF-B847-4823-8F4C-B7B09454F752}" type="presOf" srcId="{733C1942-C513-40E2-9C1A-171444967DC4}" destId="{6A00F945-5D79-475F-8AB5-F975B6865CEA}" srcOrd="0" destOrd="0" presId="urn:microsoft.com/office/officeart/2009/layout/CircleArrowProcess"/>
    <dgm:cxn modelId="{F90DA1B9-06FC-4E2B-B006-4B5761560DA7}" type="presParOf" srcId="{855892BC-E0AB-4591-A79B-B23D8B7A8767}" destId="{54D551C0-9828-485A-A0BE-924933FD5D95}" srcOrd="0" destOrd="0" presId="urn:microsoft.com/office/officeart/2009/layout/CircleArrowProcess"/>
    <dgm:cxn modelId="{99C96731-EA54-4ACA-8939-2514CB2716E4}" type="presParOf" srcId="{54D551C0-9828-485A-A0BE-924933FD5D95}" destId="{9C03856E-7156-40CB-8AD3-F5CEB1771C99}" srcOrd="0" destOrd="0" presId="urn:microsoft.com/office/officeart/2009/layout/CircleArrowProcess"/>
    <dgm:cxn modelId="{0A419CAE-0B02-445D-A951-1150A52E6499}" type="presParOf" srcId="{855892BC-E0AB-4591-A79B-B23D8B7A8767}" destId="{2C591999-26D5-4CF9-B0C0-D2FB2842FC4D}" srcOrd="1" destOrd="0" presId="urn:microsoft.com/office/officeart/2009/layout/CircleArrowProcess"/>
    <dgm:cxn modelId="{0D216442-DB13-488D-8EB2-6A54ACF0E378}" type="presParOf" srcId="{855892BC-E0AB-4591-A79B-B23D8B7A8767}" destId="{CB8FEAC1-DFA6-4CE4-8129-C7231A379F58}" srcOrd="2" destOrd="0" presId="urn:microsoft.com/office/officeart/2009/layout/CircleArrowProcess"/>
    <dgm:cxn modelId="{BC909A54-3506-4CC2-86A7-AC4E071094F4}" type="presParOf" srcId="{CB8FEAC1-DFA6-4CE4-8129-C7231A379F58}" destId="{932EFFB6-1329-4378-9888-6C4A869EC5D4}" srcOrd="0" destOrd="0" presId="urn:microsoft.com/office/officeart/2009/layout/CircleArrowProcess"/>
    <dgm:cxn modelId="{A43C428D-94AC-45B9-B8D3-39C042F4CA05}" type="presParOf" srcId="{855892BC-E0AB-4591-A79B-B23D8B7A8767}" destId="{615A8ED6-A1DC-484E-B726-03DA6F0AA301}" srcOrd="3" destOrd="0" presId="urn:microsoft.com/office/officeart/2009/layout/CircleArrowProcess"/>
    <dgm:cxn modelId="{3A68F53E-58DA-4661-973F-4DCA33B7D6A4}" type="presParOf" srcId="{855892BC-E0AB-4591-A79B-B23D8B7A8767}" destId="{33150D4B-73B9-4B47-AEAD-9C4E35C3F0AA}" srcOrd="4" destOrd="0" presId="urn:microsoft.com/office/officeart/2009/layout/CircleArrowProcess"/>
    <dgm:cxn modelId="{1AD7356F-7291-4A1F-94AB-D7E3D66D0894}" type="presParOf" srcId="{33150D4B-73B9-4B47-AEAD-9C4E35C3F0AA}" destId="{20482D08-AB6A-4E36-AFD4-FD86AEE4F7FF}" srcOrd="0" destOrd="0" presId="urn:microsoft.com/office/officeart/2009/layout/CircleArrowProcess"/>
    <dgm:cxn modelId="{E385244E-E516-4F35-9EF7-B3EA40A28960}" type="presParOf" srcId="{855892BC-E0AB-4591-A79B-B23D8B7A8767}" destId="{6A00F945-5D79-475F-8AB5-F975B6865CEA}" srcOrd="5" destOrd="0" presId="urn:microsoft.com/office/officeart/2009/layout/CircleArrowProcess"/>
    <dgm:cxn modelId="{3B5CB5FD-98FD-4DAE-961F-B6654BE00312}" type="presParOf" srcId="{855892BC-E0AB-4591-A79B-B23D8B7A8767}" destId="{A5E0C51A-C6BA-43E3-8A73-E0A35C02FA5A}" srcOrd="6" destOrd="0" presId="urn:microsoft.com/office/officeart/2009/layout/CircleArrowProcess"/>
    <dgm:cxn modelId="{77140961-C5FE-4D40-898A-65E8C089C807}" type="presParOf" srcId="{A5E0C51A-C6BA-43E3-8A73-E0A35C02FA5A}" destId="{0AD97480-BCDF-400C-A861-42E9FCC069CA}" srcOrd="0" destOrd="0" presId="urn:microsoft.com/office/officeart/2009/layout/CircleArrowProcess"/>
    <dgm:cxn modelId="{DF679E6F-D310-4A08-89AA-30A0E7E1B40A}" type="presParOf" srcId="{855892BC-E0AB-4591-A79B-B23D8B7A8767}" destId="{08D4915F-FF8B-4C5E-93C8-E4913B316109}" srcOrd="7" destOrd="0" presId="urn:microsoft.com/office/officeart/2009/layout/CircleArrowProcess"/>
    <dgm:cxn modelId="{FE80B8A0-95A0-4DB0-908B-E04B9D05716E}" type="presParOf" srcId="{855892BC-E0AB-4591-A79B-B23D8B7A8767}" destId="{36847467-2D31-4D33-9F3A-08C0BE8656F6}" srcOrd="8" destOrd="0" presId="urn:microsoft.com/office/officeart/2009/layout/CircleArrowProcess"/>
    <dgm:cxn modelId="{8F7A1B85-54F3-46F4-B31F-E57CE8A50064}" type="presParOf" srcId="{36847467-2D31-4D33-9F3A-08C0BE8656F6}" destId="{1FB9B812-9956-445A-87E4-93D96B02E287}" srcOrd="0" destOrd="0" presId="urn:microsoft.com/office/officeart/2009/layout/CircleArrowProcess"/>
    <dgm:cxn modelId="{3FE8C228-66CB-4ED1-8004-5139990AF03E}" type="presParOf" srcId="{855892BC-E0AB-4591-A79B-B23D8B7A8767}" destId="{64C4FD67-B45B-42BA-ACC2-B0AE7E04C8EA}" srcOrd="9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E9B15C-F1F1-4D23-A6C1-5180A49E3CEA}" type="doc">
      <dgm:prSet loTypeId="urn:microsoft.com/office/officeart/2009/layout/CircleArrowProcess" loCatId="cycle" qsTypeId="urn:microsoft.com/office/officeart/2005/8/quickstyle/simple1" qsCatId="simple" csTypeId="urn:microsoft.com/office/officeart/2005/8/colors/accent6_4" csCatId="accent6" phldr="1"/>
      <dgm:spPr>
        <a:scene3d>
          <a:camera prst="orthographicFront">
            <a:rot lat="0" lon="0" rev="2700000"/>
          </a:camera>
          <a:lightRig rig="threePt" dir="t"/>
        </a:scene3d>
      </dgm:spPr>
      <dgm:t>
        <a:bodyPr/>
        <a:lstStyle/>
        <a:p>
          <a:endParaRPr lang="hu-HU"/>
        </a:p>
      </dgm:t>
    </dgm:pt>
    <dgm:pt modelId="{4241C8C5-8BE3-4A6D-897C-D6368B3F1D48}">
      <dgm:prSet phldrT="[Szöveg]"/>
      <dgm:spPr>
        <a:sp3d/>
      </dgm:spPr>
      <dgm:t>
        <a:bodyPr>
          <a:flatTx/>
        </a:bodyPr>
        <a:lstStyle/>
        <a:p>
          <a:endParaRPr lang="hu-HU" dirty="0"/>
        </a:p>
      </dgm:t>
    </dgm:pt>
    <dgm:pt modelId="{2F5D72DE-0950-473A-8B29-F4C53D8ACB06}" type="parTrans" cxnId="{8CE05B72-E047-45DF-9571-504075ECF194}">
      <dgm:prSet/>
      <dgm:spPr/>
      <dgm:t>
        <a:bodyPr/>
        <a:lstStyle/>
        <a:p>
          <a:endParaRPr lang="hu-HU"/>
        </a:p>
      </dgm:t>
    </dgm:pt>
    <dgm:pt modelId="{AEC17A7E-EF3C-42DC-B242-6533EEDBCAAD}" type="sibTrans" cxnId="{8CE05B72-E047-45DF-9571-504075ECF194}">
      <dgm:prSet/>
      <dgm:spPr/>
      <dgm:t>
        <a:bodyPr/>
        <a:lstStyle/>
        <a:p>
          <a:endParaRPr lang="hu-HU"/>
        </a:p>
      </dgm:t>
    </dgm:pt>
    <dgm:pt modelId="{D26D8869-859F-4EF1-9D0F-4051D9C79C4F}">
      <dgm:prSet phldrT="[Szöveg]"/>
      <dgm:spPr>
        <a:sp3d/>
      </dgm:spPr>
      <dgm:t>
        <a:bodyPr>
          <a:flatTx/>
        </a:bodyPr>
        <a:lstStyle/>
        <a:p>
          <a:endParaRPr lang="hu-HU" dirty="0"/>
        </a:p>
      </dgm:t>
    </dgm:pt>
    <dgm:pt modelId="{22DCC612-6BD2-4345-B190-B20497BE4149}" type="parTrans" cxnId="{3F7E7CBF-4211-4F77-99E8-E6479EC2E71C}">
      <dgm:prSet/>
      <dgm:spPr/>
      <dgm:t>
        <a:bodyPr/>
        <a:lstStyle/>
        <a:p>
          <a:endParaRPr lang="hu-HU"/>
        </a:p>
      </dgm:t>
    </dgm:pt>
    <dgm:pt modelId="{FDB1A493-317B-4C65-A748-58DA0CA16B32}" type="sibTrans" cxnId="{3F7E7CBF-4211-4F77-99E8-E6479EC2E71C}">
      <dgm:prSet/>
      <dgm:spPr/>
      <dgm:t>
        <a:bodyPr/>
        <a:lstStyle/>
        <a:p>
          <a:endParaRPr lang="hu-HU"/>
        </a:p>
      </dgm:t>
    </dgm:pt>
    <dgm:pt modelId="{733C1942-C513-40E2-9C1A-171444967DC4}">
      <dgm:prSet phldrT="[Szöveg]"/>
      <dgm:spPr>
        <a:sp3d/>
      </dgm:spPr>
      <dgm:t>
        <a:bodyPr>
          <a:flatTx/>
        </a:bodyPr>
        <a:lstStyle/>
        <a:p>
          <a:endParaRPr lang="hu-HU" dirty="0"/>
        </a:p>
      </dgm:t>
    </dgm:pt>
    <dgm:pt modelId="{2F75FA0A-4526-452C-9F4C-695E7FD12842}" type="parTrans" cxnId="{35968B90-29A2-4569-B9C8-89049478F962}">
      <dgm:prSet/>
      <dgm:spPr/>
      <dgm:t>
        <a:bodyPr/>
        <a:lstStyle/>
        <a:p>
          <a:endParaRPr lang="hu-HU"/>
        </a:p>
      </dgm:t>
    </dgm:pt>
    <dgm:pt modelId="{27C54D43-D24A-480F-AAA6-0C96B4080550}" type="sibTrans" cxnId="{35968B90-29A2-4569-B9C8-89049478F962}">
      <dgm:prSet/>
      <dgm:spPr/>
      <dgm:t>
        <a:bodyPr/>
        <a:lstStyle/>
        <a:p>
          <a:endParaRPr lang="hu-HU"/>
        </a:p>
      </dgm:t>
    </dgm:pt>
    <dgm:pt modelId="{A4190350-0934-4331-A242-CF5520131062}">
      <dgm:prSet phldrT="[Szöveg]"/>
      <dgm:spPr>
        <a:sp3d/>
      </dgm:spPr>
      <dgm:t>
        <a:bodyPr>
          <a:flatTx/>
        </a:bodyPr>
        <a:lstStyle/>
        <a:p>
          <a:endParaRPr lang="hu-HU" dirty="0"/>
        </a:p>
      </dgm:t>
    </dgm:pt>
    <dgm:pt modelId="{69E6414F-D4EC-41E5-8691-580AF4F7AC75}" type="parTrans" cxnId="{8910B70D-D621-4C87-ACBF-F9EBB259CD58}">
      <dgm:prSet/>
      <dgm:spPr/>
      <dgm:t>
        <a:bodyPr/>
        <a:lstStyle/>
        <a:p>
          <a:endParaRPr lang="hu-HU"/>
        </a:p>
      </dgm:t>
    </dgm:pt>
    <dgm:pt modelId="{9298707F-916F-4575-9A27-42AC6D44D51C}" type="sibTrans" cxnId="{8910B70D-D621-4C87-ACBF-F9EBB259CD58}">
      <dgm:prSet/>
      <dgm:spPr/>
      <dgm:t>
        <a:bodyPr/>
        <a:lstStyle/>
        <a:p>
          <a:endParaRPr lang="hu-HU"/>
        </a:p>
      </dgm:t>
    </dgm:pt>
    <dgm:pt modelId="{73D1BE68-7C74-4A37-9A7F-9234F4B6284B}">
      <dgm:prSet phldrT="[Szöveg]"/>
      <dgm:spPr>
        <a:sp3d/>
      </dgm:spPr>
      <dgm:t>
        <a:bodyPr>
          <a:flatTx/>
        </a:bodyPr>
        <a:lstStyle/>
        <a:p>
          <a:endParaRPr lang="hu-HU" dirty="0"/>
        </a:p>
      </dgm:t>
    </dgm:pt>
    <dgm:pt modelId="{2994B9E9-6990-48FA-9D88-FE89FE18E420}" type="parTrans" cxnId="{6B9725B9-A83B-43AC-BA8B-61DEB98CF3D7}">
      <dgm:prSet/>
      <dgm:spPr/>
      <dgm:t>
        <a:bodyPr/>
        <a:lstStyle/>
        <a:p>
          <a:endParaRPr lang="hu-HU"/>
        </a:p>
      </dgm:t>
    </dgm:pt>
    <dgm:pt modelId="{F8F0CE48-3C12-49D4-9A9E-B81A1FA52783}" type="sibTrans" cxnId="{6B9725B9-A83B-43AC-BA8B-61DEB98CF3D7}">
      <dgm:prSet/>
      <dgm:spPr/>
      <dgm:t>
        <a:bodyPr/>
        <a:lstStyle/>
        <a:p>
          <a:endParaRPr lang="hu-HU"/>
        </a:p>
      </dgm:t>
    </dgm:pt>
    <dgm:pt modelId="{855892BC-E0AB-4591-A79B-B23D8B7A8767}" type="pres">
      <dgm:prSet presAssocID="{41E9B15C-F1F1-4D23-A6C1-5180A49E3CEA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hu-HU"/>
        </a:p>
      </dgm:t>
    </dgm:pt>
    <dgm:pt modelId="{54D551C0-9828-485A-A0BE-924933FD5D95}" type="pres">
      <dgm:prSet presAssocID="{4241C8C5-8BE3-4A6D-897C-D6368B3F1D48}" presName="Accent1" presStyleCnt="0"/>
      <dgm:spPr>
        <a:sp3d/>
      </dgm:spPr>
    </dgm:pt>
    <dgm:pt modelId="{9C03856E-7156-40CB-8AD3-F5CEB1771C99}" type="pres">
      <dgm:prSet presAssocID="{4241C8C5-8BE3-4A6D-897C-D6368B3F1D48}" presName="Accent" presStyleLbl="node1" presStyleIdx="0" presStyleCnt="5" custLinFactNeighborX="159" custLinFactNeighborY="2040"/>
      <dgm:spPr>
        <a:sp3d/>
      </dgm:spPr>
    </dgm:pt>
    <dgm:pt modelId="{2C591999-26D5-4CF9-B0C0-D2FB2842FC4D}" type="pres">
      <dgm:prSet presAssocID="{4241C8C5-8BE3-4A6D-897C-D6368B3F1D48}" presName="Parent1" presStyleLbl="revTx" presStyleIdx="0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B8FEAC1-DFA6-4CE4-8129-C7231A379F58}" type="pres">
      <dgm:prSet presAssocID="{D26D8869-859F-4EF1-9D0F-4051D9C79C4F}" presName="Accent2" presStyleCnt="0"/>
      <dgm:spPr>
        <a:sp3d/>
      </dgm:spPr>
    </dgm:pt>
    <dgm:pt modelId="{932EFFB6-1329-4378-9888-6C4A869EC5D4}" type="pres">
      <dgm:prSet presAssocID="{D26D8869-859F-4EF1-9D0F-4051D9C79C4F}" presName="Accent" presStyleLbl="node1" presStyleIdx="1" presStyleCnt="5"/>
      <dgm:spPr>
        <a:sp3d/>
      </dgm:spPr>
    </dgm:pt>
    <dgm:pt modelId="{615A8ED6-A1DC-484E-B726-03DA6F0AA301}" type="pres">
      <dgm:prSet presAssocID="{D26D8869-859F-4EF1-9D0F-4051D9C79C4F}" presName="Parent2" presStyleLbl="revTx" presStyleIdx="1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3150D4B-73B9-4B47-AEAD-9C4E35C3F0AA}" type="pres">
      <dgm:prSet presAssocID="{733C1942-C513-40E2-9C1A-171444967DC4}" presName="Accent3" presStyleCnt="0"/>
      <dgm:spPr>
        <a:sp3d/>
      </dgm:spPr>
    </dgm:pt>
    <dgm:pt modelId="{20482D08-AB6A-4E36-AFD4-FD86AEE4F7FF}" type="pres">
      <dgm:prSet presAssocID="{733C1942-C513-40E2-9C1A-171444967DC4}" presName="Accent" presStyleLbl="node1" presStyleIdx="2" presStyleCnt="5"/>
      <dgm:spPr>
        <a:sp3d/>
      </dgm:spPr>
    </dgm:pt>
    <dgm:pt modelId="{6A00F945-5D79-475F-8AB5-F975B6865CEA}" type="pres">
      <dgm:prSet presAssocID="{733C1942-C513-40E2-9C1A-171444967DC4}" presName="Parent3" presStyleLbl="revTx" presStyleIdx="2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5E0C51A-C6BA-43E3-8A73-E0A35C02FA5A}" type="pres">
      <dgm:prSet presAssocID="{A4190350-0934-4331-A242-CF5520131062}" presName="Accent4" presStyleCnt="0"/>
      <dgm:spPr>
        <a:sp3d/>
      </dgm:spPr>
    </dgm:pt>
    <dgm:pt modelId="{0AD97480-BCDF-400C-A861-42E9FCC069CA}" type="pres">
      <dgm:prSet presAssocID="{A4190350-0934-4331-A242-CF5520131062}" presName="Accent" presStyleLbl="node1" presStyleIdx="3" presStyleCnt="5"/>
      <dgm:spPr>
        <a:sp3d/>
      </dgm:spPr>
    </dgm:pt>
    <dgm:pt modelId="{08D4915F-FF8B-4C5E-93C8-E4913B316109}" type="pres">
      <dgm:prSet presAssocID="{A4190350-0934-4331-A242-CF5520131062}" presName="Parent4" presStyleLbl="revTx" presStyleIdx="3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6847467-2D31-4D33-9F3A-08C0BE8656F6}" type="pres">
      <dgm:prSet presAssocID="{73D1BE68-7C74-4A37-9A7F-9234F4B6284B}" presName="Accent5" presStyleCnt="0"/>
      <dgm:spPr>
        <a:sp3d/>
      </dgm:spPr>
    </dgm:pt>
    <dgm:pt modelId="{1FB9B812-9956-445A-87E4-93D96B02E287}" type="pres">
      <dgm:prSet presAssocID="{73D1BE68-7C74-4A37-9A7F-9234F4B6284B}" presName="Accent" presStyleLbl="node1" presStyleIdx="4" presStyleCnt="5"/>
      <dgm:spPr>
        <a:sp3d/>
      </dgm:spPr>
    </dgm:pt>
    <dgm:pt modelId="{64C4FD67-B45B-42BA-ACC2-B0AE7E04C8EA}" type="pres">
      <dgm:prSet presAssocID="{73D1BE68-7C74-4A37-9A7F-9234F4B6284B}" presName="Parent5" presStyleLbl="revTx" presStyleIdx="4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B2DE30FE-8F8C-42D2-8F14-6C072A124A4B}" type="presOf" srcId="{733C1942-C513-40E2-9C1A-171444967DC4}" destId="{6A00F945-5D79-475F-8AB5-F975B6865CEA}" srcOrd="0" destOrd="0" presId="urn:microsoft.com/office/officeart/2009/layout/CircleArrowProcess"/>
    <dgm:cxn modelId="{8CE05B72-E047-45DF-9571-504075ECF194}" srcId="{41E9B15C-F1F1-4D23-A6C1-5180A49E3CEA}" destId="{4241C8C5-8BE3-4A6D-897C-D6368B3F1D48}" srcOrd="0" destOrd="0" parTransId="{2F5D72DE-0950-473A-8B29-F4C53D8ACB06}" sibTransId="{AEC17A7E-EF3C-42DC-B242-6533EEDBCAAD}"/>
    <dgm:cxn modelId="{85B16C75-18AB-48FA-A6B5-545BADBD2902}" type="presOf" srcId="{A4190350-0934-4331-A242-CF5520131062}" destId="{08D4915F-FF8B-4C5E-93C8-E4913B316109}" srcOrd="0" destOrd="0" presId="urn:microsoft.com/office/officeart/2009/layout/CircleArrowProcess"/>
    <dgm:cxn modelId="{A64A22AD-C201-4E06-A8F2-445CE1DBB20D}" type="presOf" srcId="{73D1BE68-7C74-4A37-9A7F-9234F4B6284B}" destId="{64C4FD67-B45B-42BA-ACC2-B0AE7E04C8EA}" srcOrd="0" destOrd="0" presId="urn:microsoft.com/office/officeart/2009/layout/CircleArrowProcess"/>
    <dgm:cxn modelId="{3F7E7CBF-4211-4F77-99E8-E6479EC2E71C}" srcId="{41E9B15C-F1F1-4D23-A6C1-5180A49E3CEA}" destId="{D26D8869-859F-4EF1-9D0F-4051D9C79C4F}" srcOrd="1" destOrd="0" parTransId="{22DCC612-6BD2-4345-B190-B20497BE4149}" sibTransId="{FDB1A493-317B-4C65-A748-58DA0CA16B32}"/>
    <dgm:cxn modelId="{DB11BDC9-83D5-409F-BF3C-C74DDBFF7D53}" type="presOf" srcId="{D26D8869-859F-4EF1-9D0F-4051D9C79C4F}" destId="{615A8ED6-A1DC-484E-B726-03DA6F0AA301}" srcOrd="0" destOrd="0" presId="urn:microsoft.com/office/officeart/2009/layout/CircleArrowProcess"/>
    <dgm:cxn modelId="{6B9725B9-A83B-43AC-BA8B-61DEB98CF3D7}" srcId="{41E9B15C-F1F1-4D23-A6C1-5180A49E3CEA}" destId="{73D1BE68-7C74-4A37-9A7F-9234F4B6284B}" srcOrd="4" destOrd="0" parTransId="{2994B9E9-6990-48FA-9D88-FE89FE18E420}" sibTransId="{F8F0CE48-3C12-49D4-9A9E-B81A1FA52783}"/>
    <dgm:cxn modelId="{8910B70D-D621-4C87-ACBF-F9EBB259CD58}" srcId="{41E9B15C-F1F1-4D23-A6C1-5180A49E3CEA}" destId="{A4190350-0934-4331-A242-CF5520131062}" srcOrd="3" destOrd="0" parTransId="{69E6414F-D4EC-41E5-8691-580AF4F7AC75}" sibTransId="{9298707F-916F-4575-9A27-42AC6D44D51C}"/>
    <dgm:cxn modelId="{D2227487-4FED-4E73-BA24-EE28CDB72BED}" type="presOf" srcId="{4241C8C5-8BE3-4A6D-897C-D6368B3F1D48}" destId="{2C591999-26D5-4CF9-B0C0-D2FB2842FC4D}" srcOrd="0" destOrd="0" presId="urn:microsoft.com/office/officeart/2009/layout/CircleArrowProcess"/>
    <dgm:cxn modelId="{089745EF-E768-4752-B886-125A6A1A931F}" type="presOf" srcId="{41E9B15C-F1F1-4D23-A6C1-5180A49E3CEA}" destId="{855892BC-E0AB-4591-A79B-B23D8B7A8767}" srcOrd="0" destOrd="0" presId="urn:microsoft.com/office/officeart/2009/layout/CircleArrowProcess"/>
    <dgm:cxn modelId="{35968B90-29A2-4569-B9C8-89049478F962}" srcId="{41E9B15C-F1F1-4D23-A6C1-5180A49E3CEA}" destId="{733C1942-C513-40E2-9C1A-171444967DC4}" srcOrd="2" destOrd="0" parTransId="{2F75FA0A-4526-452C-9F4C-695E7FD12842}" sibTransId="{27C54D43-D24A-480F-AAA6-0C96B4080550}"/>
    <dgm:cxn modelId="{A9BA1A7B-A86A-4953-B96B-E75E9DB8BF15}" type="presParOf" srcId="{855892BC-E0AB-4591-A79B-B23D8B7A8767}" destId="{54D551C0-9828-485A-A0BE-924933FD5D95}" srcOrd="0" destOrd="0" presId="urn:microsoft.com/office/officeart/2009/layout/CircleArrowProcess"/>
    <dgm:cxn modelId="{96B2A500-4930-4074-AA43-AC4CD001800B}" type="presParOf" srcId="{54D551C0-9828-485A-A0BE-924933FD5D95}" destId="{9C03856E-7156-40CB-8AD3-F5CEB1771C99}" srcOrd="0" destOrd="0" presId="urn:microsoft.com/office/officeart/2009/layout/CircleArrowProcess"/>
    <dgm:cxn modelId="{FC5F996C-209E-486B-8C30-08C720AF954B}" type="presParOf" srcId="{855892BC-E0AB-4591-A79B-B23D8B7A8767}" destId="{2C591999-26D5-4CF9-B0C0-D2FB2842FC4D}" srcOrd="1" destOrd="0" presId="urn:microsoft.com/office/officeart/2009/layout/CircleArrowProcess"/>
    <dgm:cxn modelId="{122B46A9-DE5A-4E1D-82DD-72B61F2476BB}" type="presParOf" srcId="{855892BC-E0AB-4591-A79B-B23D8B7A8767}" destId="{CB8FEAC1-DFA6-4CE4-8129-C7231A379F58}" srcOrd="2" destOrd="0" presId="urn:microsoft.com/office/officeart/2009/layout/CircleArrowProcess"/>
    <dgm:cxn modelId="{513ACEA8-FCEF-42A8-A927-DD12DC0BA4A5}" type="presParOf" srcId="{CB8FEAC1-DFA6-4CE4-8129-C7231A379F58}" destId="{932EFFB6-1329-4378-9888-6C4A869EC5D4}" srcOrd="0" destOrd="0" presId="urn:microsoft.com/office/officeart/2009/layout/CircleArrowProcess"/>
    <dgm:cxn modelId="{74CB650C-7DF6-43C4-8BB7-84D854570E9E}" type="presParOf" srcId="{855892BC-E0AB-4591-A79B-B23D8B7A8767}" destId="{615A8ED6-A1DC-484E-B726-03DA6F0AA301}" srcOrd="3" destOrd="0" presId="urn:microsoft.com/office/officeart/2009/layout/CircleArrowProcess"/>
    <dgm:cxn modelId="{448C2A59-9FC7-413B-B3F0-950A0E98975C}" type="presParOf" srcId="{855892BC-E0AB-4591-A79B-B23D8B7A8767}" destId="{33150D4B-73B9-4B47-AEAD-9C4E35C3F0AA}" srcOrd="4" destOrd="0" presId="urn:microsoft.com/office/officeart/2009/layout/CircleArrowProcess"/>
    <dgm:cxn modelId="{4FD04433-F85E-4379-94B2-72780D51FB12}" type="presParOf" srcId="{33150D4B-73B9-4B47-AEAD-9C4E35C3F0AA}" destId="{20482D08-AB6A-4E36-AFD4-FD86AEE4F7FF}" srcOrd="0" destOrd="0" presId="urn:microsoft.com/office/officeart/2009/layout/CircleArrowProcess"/>
    <dgm:cxn modelId="{05824E54-23A1-44B6-A6B6-3DB48EAF0771}" type="presParOf" srcId="{855892BC-E0AB-4591-A79B-B23D8B7A8767}" destId="{6A00F945-5D79-475F-8AB5-F975B6865CEA}" srcOrd="5" destOrd="0" presId="urn:microsoft.com/office/officeart/2009/layout/CircleArrowProcess"/>
    <dgm:cxn modelId="{9D730608-D2D1-411C-9DF9-0675A6B4A83B}" type="presParOf" srcId="{855892BC-E0AB-4591-A79B-B23D8B7A8767}" destId="{A5E0C51A-C6BA-43E3-8A73-E0A35C02FA5A}" srcOrd="6" destOrd="0" presId="urn:microsoft.com/office/officeart/2009/layout/CircleArrowProcess"/>
    <dgm:cxn modelId="{F60D1FCE-91CF-48D6-9E8D-2BFD893B615E}" type="presParOf" srcId="{A5E0C51A-C6BA-43E3-8A73-E0A35C02FA5A}" destId="{0AD97480-BCDF-400C-A861-42E9FCC069CA}" srcOrd="0" destOrd="0" presId="urn:microsoft.com/office/officeart/2009/layout/CircleArrowProcess"/>
    <dgm:cxn modelId="{376C0CAD-6CBD-4072-97B0-F0D39A28C8FE}" type="presParOf" srcId="{855892BC-E0AB-4591-A79B-B23D8B7A8767}" destId="{08D4915F-FF8B-4C5E-93C8-E4913B316109}" srcOrd="7" destOrd="0" presId="urn:microsoft.com/office/officeart/2009/layout/CircleArrowProcess"/>
    <dgm:cxn modelId="{2F991420-324E-452B-9015-1CCA2E2EF658}" type="presParOf" srcId="{855892BC-E0AB-4591-A79B-B23D8B7A8767}" destId="{36847467-2D31-4D33-9F3A-08C0BE8656F6}" srcOrd="8" destOrd="0" presId="urn:microsoft.com/office/officeart/2009/layout/CircleArrowProcess"/>
    <dgm:cxn modelId="{41F2912D-4806-4A7F-A1B8-9AFCF3202DA6}" type="presParOf" srcId="{36847467-2D31-4D33-9F3A-08C0BE8656F6}" destId="{1FB9B812-9956-445A-87E4-93D96B02E287}" srcOrd="0" destOrd="0" presId="urn:microsoft.com/office/officeart/2009/layout/CircleArrowProcess"/>
    <dgm:cxn modelId="{017F91F0-6D9E-4F6E-906F-32B2C80132F8}" type="presParOf" srcId="{855892BC-E0AB-4591-A79B-B23D8B7A8767}" destId="{64C4FD67-B45B-42BA-ACC2-B0AE7E04C8EA}" srcOrd="9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03856E-7156-40CB-8AD3-F5CEB1771C99}">
      <dsp:nvSpPr>
        <dsp:cNvPr id="0" name=""/>
        <dsp:cNvSpPr/>
      </dsp:nvSpPr>
      <dsp:spPr>
        <a:xfrm>
          <a:off x="5006100" y="36688"/>
          <a:ext cx="1798380" cy="1798470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591999-26D5-4CF9-B0C0-D2FB2842FC4D}">
      <dsp:nvSpPr>
        <dsp:cNvPr id="0" name=""/>
        <dsp:cNvSpPr/>
      </dsp:nvSpPr>
      <dsp:spPr>
        <a:xfrm>
          <a:off x="5400294" y="651350"/>
          <a:ext cx="1003598" cy="501574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2700000"/>
          </a:camera>
          <a:lightRig rig="threePt" dir="t"/>
        </a:scene3d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  <a:flatTx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3200" kern="1200" dirty="0"/>
        </a:p>
      </dsp:txBody>
      <dsp:txXfrm>
        <a:off x="5400294" y="651350"/>
        <a:ext cx="1003598" cy="501574"/>
      </dsp:txXfrm>
    </dsp:sp>
    <dsp:sp modelId="{932EFFB6-1329-4378-9888-6C4A869EC5D4}">
      <dsp:nvSpPr>
        <dsp:cNvPr id="0" name=""/>
        <dsp:cNvSpPr/>
      </dsp:nvSpPr>
      <dsp:spPr>
        <a:xfrm>
          <a:off x="4503634" y="1033336"/>
          <a:ext cx="1798380" cy="1798470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6">
            <a:shade val="50000"/>
            <a:hueOff val="112920"/>
            <a:satOff val="-3310"/>
            <a:lumOff val="169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5A8ED6-A1DC-484E-B726-03DA6F0AA301}">
      <dsp:nvSpPr>
        <dsp:cNvPr id="0" name=""/>
        <dsp:cNvSpPr/>
      </dsp:nvSpPr>
      <dsp:spPr>
        <a:xfrm>
          <a:off x="4898664" y="1687009"/>
          <a:ext cx="1003598" cy="501574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2700000"/>
          </a:camera>
          <a:lightRig rig="threePt" dir="t"/>
        </a:scene3d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  <a:flatTx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3200" kern="1200" dirty="0"/>
        </a:p>
      </dsp:txBody>
      <dsp:txXfrm>
        <a:off x="4898664" y="1687009"/>
        <a:ext cx="1003598" cy="501574"/>
      </dsp:txXfrm>
    </dsp:sp>
    <dsp:sp modelId="{20482D08-AB6A-4E36-AFD4-FD86AEE4F7FF}">
      <dsp:nvSpPr>
        <dsp:cNvPr id="0" name=""/>
        <dsp:cNvSpPr/>
      </dsp:nvSpPr>
      <dsp:spPr>
        <a:xfrm>
          <a:off x="5003241" y="2071318"/>
          <a:ext cx="1798380" cy="1798470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6">
            <a:shade val="50000"/>
            <a:hueOff val="225840"/>
            <a:satOff val="-6621"/>
            <a:lumOff val="339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00F945-5D79-475F-8AB5-F975B6865CEA}">
      <dsp:nvSpPr>
        <dsp:cNvPr id="0" name=""/>
        <dsp:cNvSpPr/>
      </dsp:nvSpPr>
      <dsp:spPr>
        <a:xfrm>
          <a:off x="5400294" y="2722088"/>
          <a:ext cx="1003598" cy="501574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2700000"/>
          </a:camera>
          <a:lightRig rig="threePt" dir="t"/>
        </a:scene3d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  <a:flatTx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3200" kern="1200" dirty="0"/>
        </a:p>
      </dsp:txBody>
      <dsp:txXfrm>
        <a:off x="5400294" y="2722088"/>
        <a:ext cx="1003598" cy="501574"/>
      </dsp:txXfrm>
    </dsp:sp>
    <dsp:sp modelId="{0AD97480-BCDF-400C-A861-42E9FCC069CA}">
      <dsp:nvSpPr>
        <dsp:cNvPr id="0" name=""/>
        <dsp:cNvSpPr/>
      </dsp:nvSpPr>
      <dsp:spPr>
        <a:xfrm>
          <a:off x="4503634" y="3106396"/>
          <a:ext cx="1798380" cy="1798470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6">
            <a:shade val="50000"/>
            <a:hueOff val="225840"/>
            <a:satOff val="-6621"/>
            <a:lumOff val="339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D4915F-FF8B-4C5E-93C8-E4913B316109}">
      <dsp:nvSpPr>
        <dsp:cNvPr id="0" name=""/>
        <dsp:cNvSpPr/>
      </dsp:nvSpPr>
      <dsp:spPr>
        <a:xfrm>
          <a:off x="4898664" y="3757747"/>
          <a:ext cx="1003598" cy="501574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2700000"/>
          </a:camera>
          <a:lightRig rig="threePt" dir="t"/>
        </a:scene3d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  <a:flatTx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3200" kern="1200" dirty="0"/>
        </a:p>
      </dsp:txBody>
      <dsp:txXfrm>
        <a:off x="4898664" y="3757747"/>
        <a:ext cx="1003598" cy="501574"/>
      </dsp:txXfrm>
    </dsp:sp>
    <dsp:sp modelId="{1FB9B812-9956-445A-87E4-93D96B02E287}">
      <dsp:nvSpPr>
        <dsp:cNvPr id="0" name=""/>
        <dsp:cNvSpPr/>
      </dsp:nvSpPr>
      <dsp:spPr>
        <a:xfrm>
          <a:off x="5131094" y="4259322"/>
          <a:ext cx="1545035" cy="1545941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6">
            <a:shade val="50000"/>
            <a:hueOff val="112920"/>
            <a:satOff val="-3310"/>
            <a:lumOff val="169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C4FD67-B45B-42BA-ACC2-B0AE7E04C8EA}">
      <dsp:nvSpPr>
        <dsp:cNvPr id="0" name=""/>
        <dsp:cNvSpPr/>
      </dsp:nvSpPr>
      <dsp:spPr>
        <a:xfrm>
          <a:off x="5400294" y="4793406"/>
          <a:ext cx="1003598" cy="501574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2700000"/>
          </a:camera>
          <a:lightRig rig="threePt" dir="t"/>
        </a:scene3d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  <a:flatTx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3200" kern="1200" dirty="0"/>
        </a:p>
      </dsp:txBody>
      <dsp:txXfrm>
        <a:off x="5400294" y="4793406"/>
        <a:ext cx="1003598" cy="5015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03856E-7156-40CB-8AD3-F5CEB1771C99}">
      <dsp:nvSpPr>
        <dsp:cNvPr id="0" name=""/>
        <dsp:cNvSpPr/>
      </dsp:nvSpPr>
      <dsp:spPr>
        <a:xfrm>
          <a:off x="5006100" y="36688"/>
          <a:ext cx="1798380" cy="1798470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591999-26D5-4CF9-B0C0-D2FB2842FC4D}">
      <dsp:nvSpPr>
        <dsp:cNvPr id="0" name=""/>
        <dsp:cNvSpPr/>
      </dsp:nvSpPr>
      <dsp:spPr>
        <a:xfrm>
          <a:off x="5400294" y="651350"/>
          <a:ext cx="1003598" cy="501574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2700000"/>
          </a:camera>
          <a:lightRig rig="threePt" dir="t"/>
        </a:scene3d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  <a:flatTx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3200" kern="1200" dirty="0"/>
        </a:p>
      </dsp:txBody>
      <dsp:txXfrm>
        <a:off x="5400294" y="651350"/>
        <a:ext cx="1003598" cy="501574"/>
      </dsp:txXfrm>
    </dsp:sp>
    <dsp:sp modelId="{932EFFB6-1329-4378-9888-6C4A869EC5D4}">
      <dsp:nvSpPr>
        <dsp:cNvPr id="0" name=""/>
        <dsp:cNvSpPr/>
      </dsp:nvSpPr>
      <dsp:spPr>
        <a:xfrm>
          <a:off x="4503634" y="1033336"/>
          <a:ext cx="1798380" cy="1798470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6">
            <a:shade val="50000"/>
            <a:hueOff val="112920"/>
            <a:satOff val="-3310"/>
            <a:lumOff val="169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5A8ED6-A1DC-484E-B726-03DA6F0AA301}">
      <dsp:nvSpPr>
        <dsp:cNvPr id="0" name=""/>
        <dsp:cNvSpPr/>
      </dsp:nvSpPr>
      <dsp:spPr>
        <a:xfrm>
          <a:off x="4898664" y="1687009"/>
          <a:ext cx="1003598" cy="501574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2700000"/>
          </a:camera>
          <a:lightRig rig="threePt" dir="t"/>
        </a:scene3d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  <a:flatTx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3200" kern="1200" dirty="0"/>
        </a:p>
      </dsp:txBody>
      <dsp:txXfrm>
        <a:off x="4898664" y="1687009"/>
        <a:ext cx="1003598" cy="501574"/>
      </dsp:txXfrm>
    </dsp:sp>
    <dsp:sp modelId="{20482D08-AB6A-4E36-AFD4-FD86AEE4F7FF}">
      <dsp:nvSpPr>
        <dsp:cNvPr id="0" name=""/>
        <dsp:cNvSpPr/>
      </dsp:nvSpPr>
      <dsp:spPr>
        <a:xfrm>
          <a:off x="5003241" y="2071318"/>
          <a:ext cx="1798380" cy="1798470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6">
            <a:shade val="50000"/>
            <a:hueOff val="225840"/>
            <a:satOff val="-6621"/>
            <a:lumOff val="339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00F945-5D79-475F-8AB5-F975B6865CEA}">
      <dsp:nvSpPr>
        <dsp:cNvPr id="0" name=""/>
        <dsp:cNvSpPr/>
      </dsp:nvSpPr>
      <dsp:spPr>
        <a:xfrm>
          <a:off x="5400294" y="2722088"/>
          <a:ext cx="1003598" cy="501574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2700000"/>
          </a:camera>
          <a:lightRig rig="threePt" dir="t"/>
        </a:scene3d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  <a:flatTx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3200" kern="1200" dirty="0"/>
        </a:p>
      </dsp:txBody>
      <dsp:txXfrm>
        <a:off x="5400294" y="2722088"/>
        <a:ext cx="1003598" cy="501574"/>
      </dsp:txXfrm>
    </dsp:sp>
    <dsp:sp modelId="{0AD97480-BCDF-400C-A861-42E9FCC069CA}">
      <dsp:nvSpPr>
        <dsp:cNvPr id="0" name=""/>
        <dsp:cNvSpPr/>
      </dsp:nvSpPr>
      <dsp:spPr>
        <a:xfrm>
          <a:off x="4503634" y="3106396"/>
          <a:ext cx="1798380" cy="1798470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6">
            <a:shade val="50000"/>
            <a:hueOff val="225840"/>
            <a:satOff val="-6621"/>
            <a:lumOff val="339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D4915F-FF8B-4C5E-93C8-E4913B316109}">
      <dsp:nvSpPr>
        <dsp:cNvPr id="0" name=""/>
        <dsp:cNvSpPr/>
      </dsp:nvSpPr>
      <dsp:spPr>
        <a:xfrm>
          <a:off x="4898664" y="3757747"/>
          <a:ext cx="1003598" cy="501574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2700000"/>
          </a:camera>
          <a:lightRig rig="threePt" dir="t"/>
        </a:scene3d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  <a:flatTx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3200" kern="1200" dirty="0"/>
        </a:p>
      </dsp:txBody>
      <dsp:txXfrm>
        <a:off x="4898664" y="3757747"/>
        <a:ext cx="1003598" cy="501574"/>
      </dsp:txXfrm>
    </dsp:sp>
    <dsp:sp modelId="{1FB9B812-9956-445A-87E4-93D96B02E287}">
      <dsp:nvSpPr>
        <dsp:cNvPr id="0" name=""/>
        <dsp:cNvSpPr/>
      </dsp:nvSpPr>
      <dsp:spPr>
        <a:xfrm>
          <a:off x="5131094" y="4259322"/>
          <a:ext cx="1545035" cy="1545941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6">
            <a:shade val="50000"/>
            <a:hueOff val="112920"/>
            <a:satOff val="-3310"/>
            <a:lumOff val="169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C4FD67-B45B-42BA-ACC2-B0AE7E04C8EA}">
      <dsp:nvSpPr>
        <dsp:cNvPr id="0" name=""/>
        <dsp:cNvSpPr/>
      </dsp:nvSpPr>
      <dsp:spPr>
        <a:xfrm>
          <a:off x="5400294" y="4793406"/>
          <a:ext cx="1003598" cy="501574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2700000"/>
          </a:camera>
          <a:lightRig rig="threePt" dir="t"/>
        </a:scene3d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  <a:flatTx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3200" kern="1200" dirty="0"/>
        </a:p>
      </dsp:txBody>
      <dsp:txXfrm>
        <a:off x="5400294" y="4793406"/>
        <a:ext cx="1003598" cy="5015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0.00875</cdr:x>
      <cdr:y>0</cdr:y>
    </cdr:from>
    <cdr:to>
      <cdr:x>0.95886</cdr:x>
      <cdr:y>0.87748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72008" y="-1628800"/>
          <a:ext cx="7819025" cy="3971442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40AE4-1150-4911-AD6A-8AB7EF453BF4}" type="datetimeFigureOut">
              <a:rPr lang="hu-HU" smtClean="0"/>
              <a:t>2019.02.21.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861444-84B9-415C-9297-2D9F8BF9E0C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023425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AC289A-3562-478F-8448-FA41F001DE01}" type="datetimeFigureOut">
              <a:rPr lang="hu-HU" smtClean="0"/>
              <a:t>2019.02.21.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0B88E3-0691-4D76-B935-7221CC9723C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42533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B88E3-0691-4D76-B935-7221CC9723C7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59518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b="1" dirty="0" smtClean="0"/>
              <a:t>A 16%-pontos</a:t>
            </a:r>
            <a:r>
              <a:rPr lang="hu-HU" b="1" baseline="0" dirty="0" smtClean="0"/>
              <a:t> visszaesés a felvett hallgató összlétszámára értendő!!!</a:t>
            </a:r>
            <a:endParaRPr lang="hu-HU" b="1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B88E3-0691-4D76-B935-7221CC9723C7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17667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dirty="0" smtClean="0"/>
              <a:t>Alcím mintájának szerkesztése</a:t>
            </a:r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A4D3-53D1-4841-B718-E688F6F22E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7270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4055FF-0922-4CE0-923C-9BD1C0381AAC}" type="datetimeFigureOut">
              <a:rPr lang="hu-HU" smtClean="0"/>
              <a:t>2019.02.21.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A4D3-53D1-4841-B718-E688F6F22E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39520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4055FF-0922-4CE0-923C-9BD1C0381AAC}" type="datetimeFigureOut">
              <a:rPr lang="hu-HU" smtClean="0"/>
              <a:t>2019.02.21.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A4D3-53D1-4841-B718-E688F6F22E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83480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827584" y="5157192"/>
            <a:ext cx="2133600" cy="365125"/>
          </a:xfrm>
          <a:prstGeom prst="rect">
            <a:avLst/>
          </a:prstGeom>
        </p:spPr>
        <p:txBody>
          <a:bodyPr/>
          <a:lstStyle/>
          <a:p>
            <a:fld id="{894055FF-0922-4CE0-923C-9BD1C0381AAC}" type="datetimeFigureOut">
              <a:rPr lang="hu-HU" smtClean="0"/>
              <a:t>2019.02.21.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A4D3-53D1-4841-B718-E688F6F22E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92288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4055FF-0922-4CE0-923C-9BD1C0381AAC}" type="datetimeFigureOut">
              <a:rPr lang="hu-HU" smtClean="0"/>
              <a:t>2019.02.21.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A4D3-53D1-4841-B718-E688F6F22E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2303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4055FF-0922-4CE0-923C-9BD1C0381AAC}" type="datetimeFigureOut">
              <a:rPr lang="hu-HU" smtClean="0"/>
              <a:t>2019.02.21.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A4D3-53D1-4841-B718-E688F6F22E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5827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4055FF-0922-4CE0-923C-9BD1C0381AAC}" type="datetimeFigureOut">
              <a:rPr lang="hu-HU" smtClean="0"/>
              <a:t>2019.02.21.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A4D3-53D1-4841-B718-E688F6F22E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8216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4055FF-0922-4CE0-923C-9BD1C0381AAC}" type="datetimeFigureOut">
              <a:rPr lang="hu-HU" smtClean="0"/>
              <a:t>2019.02.21.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A4D3-53D1-4841-B718-E688F6F22E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19346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4055FF-0922-4CE0-923C-9BD1C0381AAC}" type="datetimeFigureOut">
              <a:rPr lang="hu-HU" smtClean="0"/>
              <a:t>2019.02.21.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A4D3-53D1-4841-B718-E688F6F22E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27953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4055FF-0922-4CE0-923C-9BD1C0381AAC}" type="datetimeFigureOut">
              <a:rPr lang="hu-HU" smtClean="0"/>
              <a:t>2019.02.21.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A4D3-53D1-4841-B718-E688F6F22E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46037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4055FF-0922-4CE0-923C-9BD1C0381AAC}" type="datetimeFigureOut">
              <a:rPr lang="hu-HU" smtClean="0"/>
              <a:t>2019.02.21.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A4D3-53D1-4841-B718-E688F6F22E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49535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44443"/>
            <a:ext cx="2133600" cy="377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FA4D3-53D1-4841-B718-E688F6F22E20}" type="slidenum">
              <a:rPr lang="hu-HU" smtClean="0"/>
              <a:t>‹#›</a:t>
            </a:fld>
            <a:endParaRPr lang="hu-H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09064"/>
            <a:ext cx="1992170" cy="748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7072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730623"/>
          </a:xfrm>
        </p:spPr>
        <p:txBody>
          <a:bodyPr>
            <a:normAutofit fontScale="90000"/>
          </a:bodyPr>
          <a:lstStyle/>
          <a:p>
            <a:r>
              <a:rPr lang="hu-HU" dirty="0" smtClean="0">
                <a:latin typeface="Cambria" panose="02040503050406030204" pitchFamily="18" charset="0"/>
              </a:rPr>
              <a:t>Agrár-felsőoktatás:</a:t>
            </a:r>
            <a:r>
              <a:rPr lang="hu-HU" sz="4000" dirty="0" smtClean="0">
                <a:latin typeface="Cambria" panose="02040503050406030204" pitchFamily="18" charset="0"/>
              </a:rPr>
              <a:t/>
            </a:r>
            <a:br>
              <a:rPr lang="hu-HU" sz="4000" dirty="0" smtClean="0">
                <a:latin typeface="Cambria" panose="02040503050406030204" pitchFamily="18" charset="0"/>
              </a:rPr>
            </a:br>
            <a:r>
              <a:rPr lang="hu-HU" sz="4000" dirty="0" smtClean="0">
                <a:latin typeface="Cambria" panose="02040503050406030204" pitchFamily="18" charset="0"/>
              </a:rPr>
              <a:t>helyzetkép</a:t>
            </a:r>
            <a:r>
              <a:rPr lang="hu-HU" dirty="0" smtClean="0">
                <a:latin typeface="Cambria" panose="02040503050406030204" pitchFamily="18" charset="0"/>
              </a:rPr>
              <a:t/>
            </a:r>
            <a:br>
              <a:rPr lang="hu-HU" dirty="0" smtClean="0">
                <a:latin typeface="Cambria" panose="02040503050406030204" pitchFamily="18" charset="0"/>
              </a:rPr>
            </a:br>
            <a:r>
              <a:rPr lang="hu-HU" sz="2700" dirty="0" smtClean="0">
                <a:latin typeface="Cambria" panose="02040503050406030204" pitchFamily="18" charset="0"/>
              </a:rPr>
              <a:t>2019.02.20.</a:t>
            </a:r>
            <a:endParaRPr lang="hu-HU" sz="2700" dirty="0">
              <a:latin typeface="Cambria" panose="02040503050406030204" pitchFamily="18" charset="0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5220072" y="5877272"/>
            <a:ext cx="3344416" cy="622920"/>
          </a:xfrm>
        </p:spPr>
        <p:txBody>
          <a:bodyPr>
            <a:normAutofit fontScale="62500" lnSpcReduction="20000"/>
          </a:bodyPr>
          <a:lstStyle/>
          <a:p>
            <a:r>
              <a:rPr lang="hu-HU" sz="2000" b="1" dirty="0" smtClean="0"/>
              <a:t>Dr. Horváth Zita</a:t>
            </a:r>
          </a:p>
          <a:p>
            <a:r>
              <a:rPr lang="hu-HU" sz="2000" b="1" dirty="0" smtClean="0"/>
              <a:t>felsőoktatásért felelős helyettes államtitkár</a:t>
            </a:r>
          </a:p>
          <a:p>
            <a:endParaRPr lang="hu-HU" sz="2000" b="1" dirty="0"/>
          </a:p>
        </p:txBody>
      </p:sp>
      <p:pic>
        <p:nvPicPr>
          <p:cNvPr id="1027" name="Picture 3" descr="\\gvvrdesktops01\gvvrdesktops01\GonczoLZ.v2\Desktop\varga-peter-digitalis-agrar-strategia-interju-630x3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95327"/>
            <a:ext cx="6264696" cy="318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089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9913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u-HU" dirty="0" smtClean="0">
                <a:latin typeface="Cambria" panose="02040503050406030204" pitchFamily="18" charset="0"/>
              </a:rPr>
              <a:t>Fokozatváltás a felsőoktatásban  </a:t>
            </a:r>
            <a:br>
              <a:rPr lang="hu-HU" dirty="0" smtClean="0">
                <a:latin typeface="Cambria" panose="02040503050406030204" pitchFamily="18" charset="0"/>
              </a:rPr>
            </a:br>
            <a:r>
              <a:rPr lang="hu-HU" sz="3000" dirty="0" smtClean="0">
                <a:latin typeface="Cambria" panose="02040503050406030204" pitchFamily="18" charset="0"/>
              </a:rPr>
              <a:t>Agrár mint kiemelt képzési terület</a:t>
            </a:r>
            <a:endParaRPr lang="hu-HU" sz="3000" dirty="0">
              <a:latin typeface="Cambria" panose="02040503050406030204" pitchFamily="18" charset="0"/>
            </a:endParaRPr>
          </a:p>
        </p:txBody>
      </p:sp>
      <p:sp>
        <p:nvSpPr>
          <p:cNvPr id="4" name="Ellipszis 3"/>
          <p:cNvSpPr/>
          <p:nvPr/>
        </p:nvSpPr>
        <p:spPr>
          <a:xfrm>
            <a:off x="395536" y="1413942"/>
            <a:ext cx="2952328" cy="288032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Ellipszis 5"/>
          <p:cNvSpPr/>
          <p:nvPr/>
        </p:nvSpPr>
        <p:spPr>
          <a:xfrm>
            <a:off x="2567211" y="3573016"/>
            <a:ext cx="3096344" cy="316835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Ellipszis 6"/>
          <p:cNvSpPr/>
          <p:nvPr/>
        </p:nvSpPr>
        <p:spPr>
          <a:xfrm>
            <a:off x="5387905" y="1988840"/>
            <a:ext cx="3096344" cy="2924944"/>
          </a:xfrm>
          <a:prstGeom prst="ellipse">
            <a:avLst/>
          </a:prstGeom>
          <a:solidFill>
            <a:srgbClr val="C6BC3A"/>
          </a:solidFill>
          <a:ln>
            <a:solidFill>
              <a:srgbClr val="C6BC3A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Szövegdoboz 7"/>
          <p:cNvSpPr txBox="1"/>
          <p:nvPr/>
        </p:nvSpPr>
        <p:spPr>
          <a:xfrm>
            <a:off x="381472" y="2086397"/>
            <a:ext cx="295232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b="1" dirty="0" smtClean="0">
                <a:latin typeface="Garamond" panose="02020404030301010803" pitchFamily="18" charset="0"/>
              </a:rPr>
              <a:t>Agrárszakok presztízsének emelése;  az </a:t>
            </a:r>
            <a:r>
              <a:rPr lang="hu-HU" sz="1600" b="1" dirty="0">
                <a:latin typeface="Garamond" panose="02020404030301010803" pitchFamily="18" charset="0"/>
              </a:rPr>
              <a:t>összes jelentkező </a:t>
            </a:r>
            <a:r>
              <a:rPr lang="hu-HU" sz="1600" b="1" dirty="0" smtClean="0">
                <a:latin typeface="Garamond" panose="02020404030301010803" pitchFamily="18" charset="0"/>
              </a:rPr>
              <a:t>számához viszonyítva az agrár-felsőoktatásba jelentkezők részarányának 10</a:t>
            </a:r>
            <a:r>
              <a:rPr lang="hu-HU" sz="1600" b="1" dirty="0">
                <a:latin typeface="Garamond" panose="02020404030301010803" pitchFamily="18" charset="0"/>
              </a:rPr>
              <a:t>%-ra való </a:t>
            </a:r>
            <a:r>
              <a:rPr lang="hu-HU" sz="1600" b="1" dirty="0" smtClean="0">
                <a:latin typeface="Garamond" panose="02020404030301010803" pitchFamily="18" charset="0"/>
              </a:rPr>
              <a:t>növelése 2030-ra.</a:t>
            </a:r>
            <a:endParaRPr lang="hu-HU" sz="1600" b="1" dirty="0">
              <a:latin typeface="Garamond" panose="02020404030301010803" pitchFamily="18" charset="0"/>
            </a:endParaRPr>
          </a:p>
          <a:p>
            <a:pPr algn="ctr"/>
            <a:endParaRPr lang="hu-HU" dirty="0">
              <a:latin typeface="Garamond" panose="02020404030301010803" pitchFamily="18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2963255" y="4495472"/>
            <a:ext cx="23042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b="1" dirty="0">
                <a:latin typeface="Garamond" panose="02020404030301010803" pitchFamily="18" charset="0"/>
              </a:rPr>
              <a:t>Új duális képzési formák bevezetése, farmerképzés elindítása, </a:t>
            </a:r>
            <a:r>
              <a:rPr lang="hu-HU" sz="1600" b="1" dirty="0" smtClean="0">
                <a:latin typeface="Garamond" panose="02020404030301010803" pitchFamily="18" charset="0"/>
              </a:rPr>
              <a:t>a </a:t>
            </a:r>
            <a:r>
              <a:rPr lang="hu-HU" sz="1600" b="1" dirty="0">
                <a:latin typeface="Garamond" panose="02020404030301010803" pitchFamily="18" charset="0"/>
              </a:rPr>
              <a:t>kétnyelvű képzések </a:t>
            </a:r>
            <a:r>
              <a:rPr lang="hu-HU" sz="1600" b="1" dirty="0" smtClean="0">
                <a:latin typeface="Garamond" panose="02020404030301010803" pitchFamily="18" charset="0"/>
              </a:rPr>
              <a:t>bővítése.</a:t>
            </a:r>
            <a:endParaRPr lang="hu-HU" sz="1600" b="1" dirty="0">
              <a:latin typeface="Garamond" panose="02020404030301010803" pitchFamily="18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5663555" y="2917232"/>
            <a:ext cx="25475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b="1" dirty="0">
                <a:latin typeface="Garamond" panose="02020404030301010803" pitchFamily="18" charset="0"/>
              </a:rPr>
              <a:t>Az agrárképzési központok erősítése, a meglévő képzőhelyek profiljának egyértelmű </a:t>
            </a:r>
            <a:r>
              <a:rPr lang="hu-HU" sz="1600" b="1" dirty="0" smtClean="0">
                <a:latin typeface="Garamond" panose="02020404030301010803" pitchFamily="18" charset="0"/>
              </a:rPr>
              <a:t>kijelölése</a:t>
            </a:r>
            <a:r>
              <a:rPr lang="hu-HU" sz="1600" b="1" dirty="0">
                <a:latin typeface="Garamond" panose="02020404030301010803" pitchFamily="18" charset="0"/>
              </a:rPr>
              <a:t>.</a:t>
            </a:r>
          </a:p>
        </p:txBody>
      </p:sp>
      <p:cxnSp>
        <p:nvCxnSpPr>
          <p:cNvPr id="15" name="Egyenes összekötő 14"/>
          <p:cNvCxnSpPr/>
          <p:nvPr/>
        </p:nvCxnSpPr>
        <p:spPr>
          <a:xfrm>
            <a:off x="2852500" y="3932287"/>
            <a:ext cx="144016" cy="14401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Egyenes összekötő 20"/>
          <p:cNvCxnSpPr/>
          <p:nvPr/>
        </p:nvCxnSpPr>
        <p:spPr>
          <a:xfrm flipV="1">
            <a:off x="5292080" y="3955861"/>
            <a:ext cx="191650" cy="172274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015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9552" y="116600"/>
            <a:ext cx="8229600" cy="1008112"/>
          </a:xfrm>
        </p:spPr>
        <p:txBody>
          <a:bodyPr>
            <a:normAutofit/>
          </a:bodyPr>
          <a:lstStyle/>
          <a:p>
            <a:r>
              <a:rPr lang="hu-HU" dirty="0" smtClean="0">
                <a:latin typeface="Baskerville Old Face" panose="02020602080505020303" pitchFamily="18" charset="0"/>
              </a:rPr>
              <a:t>Agráregyetemeink</a:t>
            </a:r>
            <a:endParaRPr lang="hu-HU" dirty="0">
              <a:latin typeface="Baskerville Old Face" panose="02020602080505020303" pitchFamily="18" charset="0"/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5148064" y="6488780"/>
            <a:ext cx="5328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smtClean="0">
                <a:latin typeface="Baskerville Old Face" panose="02020602080505020303" pitchFamily="18" charset="0"/>
              </a:rPr>
              <a:t>*A kérdőívet kitöltő 11 felsőoktatási intézmény.</a:t>
            </a:r>
            <a:endParaRPr lang="hu-HU" sz="1600" dirty="0">
              <a:latin typeface="Baskerville Old Face" panose="02020602080505020303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7999413" cy="523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084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3630" y="30621"/>
            <a:ext cx="8229600" cy="950107"/>
          </a:xfrm>
        </p:spPr>
        <p:txBody>
          <a:bodyPr>
            <a:normAutofit fontScale="90000"/>
          </a:bodyPr>
          <a:lstStyle/>
          <a:p>
            <a:r>
              <a:rPr lang="hu-HU" dirty="0" smtClean="0">
                <a:latin typeface="Baskerville Old Face" panose="02020602080505020303" pitchFamily="18" charset="0"/>
              </a:rPr>
              <a:t>A felmérés által érintett </a:t>
            </a:r>
            <a:r>
              <a:rPr lang="hu-HU" dirty="0" smtClean="0">
                <a:latin typeface="Baskerville Old Face" panose="02020602080505020303" pitchFamily="18" charset="0"/>
              </a:rPr>
              <a:t>adatok</a:t>
            </a:r>
            <a:r>
              <a:rPr lang="hu-HU" dirty="0">
                <a:latin typeface="Baskerville Old Face" panose="02020602080505020303" pitchFamily="18" charset="0"/>
              </a:rPr>
              <a:t> </a:t>
            </a:r>
            <a:r>
              <a:rPr lang="hu-HU" sz="1400" dirty="0" smtClean="0">
                <a:latin typeface="Baskerville Old Face" panose="02020602080505020303" pitchFamily="18" charset="0"/>
              </a:rPr>
              <a:t>(nem közhiteles adatok)</a:t>
            </a:r>
            <a:r>
              <a:rPr lang="hu-HU" dirty="0" smtClean="0">
                <a:latin typeface="Baskerville Old Face" panose="02020602080505020303" pitchFamily="18" charset="0"/>
              </a:rPr>
              <a:t> </a:t>
            </a:r>
            <a:endParaRPr lang="hu-HU" dirty="0">
              <a:latin typeface="Baskerville Old Face" panose="02020602080505020303" pitchFamily="18" charset="0"/>
            </a:endParaRPr>
          </a:p>
        </p:txBody>
      </p:sp>
      <p:sp>
        <p:nvSpPr>
          <p:cNvPr id="6" name="Ellipszis 5"/>
          <p:cNvSpPr/>
          <p:nvPr/>
        </p:nvSpPr>
        <p:spPr>
          <a:xfrm>
            <a:off x="3654250" y="2957476"/>
            <a:ext cx="1872208" cy="1800200"/>
          </a:xfrm>
          <a:prstGeom prst="ellipse">
            <a:avLst/>
          </a:prstGeom>
          <a:solidFill>
            <a:srgbClr val="C6BC3A"/>
          </a:solidFill>
          <a:ln>
            <a:solidFill>
              <a:srgbClr val="C6BC3A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Ellipszis 6"/>
          <p:cNvSpPr/>
          <p:nvPr/>
        </p:nvSpPr>
        <p:spPr>
          <a:xfrm>
            <a:off x="1979712" y="2633440"/>
            <a:ext cx="1296144" cy="122413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Ellipszis 7"/>
          <p:cNvSpPr/>
          <p:nvPr/>
        </p:nvSpPr>
        <p:spPr>
          <a:xfrm>
            <a:off x="3969109" y="5281169"/>
            <a:ext cx="1296144" cy="122413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Ellipszis 8"/>
          <p:cNvSpPr/>
          <p:nvPr/>
        </p:nvSpPr>
        <p:spPr>
          <a:xfrm>
            <a:off x="3930358" y="1374280"/>
            <a:ext cx="1296144" cy="1224136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200" dirty="0">
              <a:latin typeface="Garamond" panose="02020404030301010803" pitchFamily="18" charset="0"/>
            </a:endParaRPr>
          </a:p>
        </p:txBody>
      </p:sp>
      <p:sp>
        <p:nvSpPr>
          <p:cNvPr id="10" name="Ellipszis 9"/>
          <p:cNvSpPr/>
          <p:nvPr/>
        </p:nvSpPr>
        <p:spPr>
          <a:xfrm>
            <a:off x="5868144" y="2924944"/>
            <a:ext cx="1296144" cy="1224136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1" name="Ellipszis 10"/>
          <p:cNvSpPr/>
          <p:nvPr/>
        </p:nvSpPr>
        <p:spPr>
          <a:xfrm>
            <a:off x="5553127" y="4581128"/>
            <a:ext cx="1296144" cy="122413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Szövegdoboz 11"/>
          <p:cNvSpPr txBox="1"/>
          <p:nvPr/>
        </p:nvSpPr>
        <p:spPr>
          <a:xfrm>
            <a:off x="3712099" y="3365133"/>
            <a:ext cx="18185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700" b="1" dirty="0" smtClean="0">
                <a:latin typeface="Garamond" panose="02020404030301010803" pitchFamily="18" charset="0"/>
              </a:rPr>
              <a:t>11 </a:t>
            </a:r>
          </a:p>
          <a:p>
            <a:pPr algn="ctr"/>
            <a:r>
              <a:rPr lang="hu-HU" sz="2700" b="1" dirty="0" smtClean="0">
                <a:latin typeface="Garamond" panose="02020404030301010803" pitchFamily="18" charset="0"/>
              </a:rPr>
              <a:t>egyetem</a:t>
            </a:r>
            <a:endParaRPr lang="hu-HU" sz="2700" b="1" dirty="0">
              <a:latin typeface="Garamond" panose="02020404030301010803" pitchFamily="18" charset="0"/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4041117" y="1663182"/>
            <a:ext cx="1098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smtClean="0">
                <a:latin typeface="Garamond" panose="02020404030301010803" pitchFamily="18" charset="0"/>
              </a:rPr>
              <a:t>12 000 </a:t>
            </a:r>
            <a:r>
              <a:rPr lang="hu-HU" dirty="0" smtClean="0">
                <a:latin typeface="Garamond" panose="02020404030301010803" pitchFamily="18" charset="0"/>
              </a:rPr>
              <a:t>hallgató</a:t>
            </a:r>
            <a:endParaRPr lang="hu-HU" dirty="0">
              <a:latin typeface="Garamond" panose="02020404030301010803" pitchFamily="18" charset="0"/>
            </a:endParaRPr>
          </a:p>
        </p:txBody>
      </p:sp>
      <p:sp>
        <p:nvSpPr>
          <p:cNvPr id="14" name="Szövegdoboz 13"/>
          <p:cNvSpPr txBox="1"/>
          <p:nvPr/>
        </p:nvSpPr>
        <p:spPr>
          <a:xfrm>
            <a:off x="5940152" y="3220342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>
                <a:latin typeface="Garamond" panose="02020404030301010803" pitchFamily="18" charset="0"/>
              </a:rPr>
              <a:t>27 </a:t>
            </a:r>
            <a:r>
              <a:rPr lang="hu-HU" dirty="0">
                <a:latin typeface="Garamond" panose="02020404030301010803" pitchFamily="18" charset="0"/>
              </a:rPr>
              <a:t>duális képzés</a:t>
            </a:r>
          </a:p>
        </p:txBody>
      </p:sp>
      <p:sp>
        <p:nvSpPr>
          <p:cNvPr id="15" name="Szövegdoboz 14"/>
          <p:cNvSpPr txBox="1"/>
          <p:nvPr/>
        </p:nvSpPr>
        <p:spPr>
          <a:xfrm>
            <a:off x="5643137" y="4885995"/>
            <a:ext cx="1116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smtClean="0">
                <a:latin typeface="Garamond" panose="02020404030301010803" pitchFamily="18" charset="0"/>
              </a:rPr>
              <a:t>22 </a:t>
            </a:r>
            <a:r>
              <a:rPr lang="hu-HU" dirty="0" smtClean="0">
                <a:latin typeface="Garamond" panose="02020404030301010803" pitchFamily="18" charset="0"/>
              </a:rPr>
              <a:t>tanüzem</a:t>
            </a:r>
            <a:endParaRPr lang="hu-HU" dirty="0">
              <a:latin typeface="Garamond" panose="02020404030301010803" pitchFamily="18" charset="0"/>
            </a:endParaRPr>
          </a:p>
        </p:txBody>
      </p:sp>
      <p:sp>
        <p:nvSpPr>
          <p:cNvPr id="16" name="Szövegdoboz 15"/>
          <p:cNvSpPr txBox="1"/>
          <p:nvPr/>
        </p:nvSpPr>
        <p:spPr>
          <a:xfrm>
            <a:off x="3919692" y="5431572"/>
            <a:ext cx="13949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smtClean="0">
                <a:latin typeface="Garamond" panose="02020404030301010803" pitchFamily="18" charset="0"/>
              </a:rPr>
              <a:t>17 </a:t>
            </a:r>
            <a:r>
              <a:rPr lang="hu-HU" dirty="0" smtClean="0">
                <a:latin typeface="Garamond" panose="02020404030301010803" pitchFamily="18" charset="0"/>
              </a:rPr>
              <a:t>agrárkutató intézet</a:t>
            </a:r>
            <a:endParaRPr lang="hu-HU" dirty="0">
              <a:latin typeface="Garamond" panose="02020404030301010803" pitchFamily="18" charset="0"/>
            </a:endParaRPr>
          </a:p>
        </p:txBody>
      </p:sp>
      <p:sp>
        <p:nvSpPr>
          <p:cNvPr id="17" name="Szövegdoboz 16"/>
          <p:cNvSpPr txBox="1"/>
          <p:nvPr/>
        </p:nvSpPr>
        <p:spPr>
          <a:xfrm>
            <a:off x="2105726" y="2758677"/>
            <a:ext cx="10441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smtClean="0">
                <a:latin typeface="Garamond" panose="02020404030301010803" pitchFamily="18" charset="0"/>
              </a:rPr>
              <a:t>190 </a:t>
            </a:r>
            <a:r>
              <a:rPr lang="hu-HU" dirty="0" smtClean="0">
                <a:latin typeface="Garamond" panose="02020404030301010803" pitchFamily="18" charset="0"/>
              </a:rPr>
              <a:t>kutatási terület</a:t>
            </a:r>
            <a:endParaRPr lang="hu-HU" dirty="0">
              <a:latin typeface="Garamond" panose="02020404030301010803" pitchFamily="18" charset="0"/>
            </a:endParaRPr>
          </a:p>
        </p:txBody>
      </p:sp>
      <p:sp>
        <p:nvSpPr>
          <p:cNvPr id="18" name="Ellipszis 17"/>
          <p:cNvSpPr/>
          <p:nvPr/>
        </p:nvSpPr>
        <p:spPr>
          <a:xfrm>
            <a:off x="2192532" y="4365104"/>
            <a:ext cx="1296144" cy="122413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9" name="Szövegdoboz 18"/>
          <p:cNvSpPr txBox="1"/>
          <p:nvPr/>
        </p:nvSpPr>
        <p:spPr>
          <a:xfrm>
            <a:off x="2149129" y="4501606"/>
            <a:ext cx="1382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smtClean="0">
                <a:latin typeface="Garamond" panose="02020404030301010803" pitchFamily="18" charset="0"/>
              </a:rPr>
              <a:t>174 </a:t>
            </a:r>
            <a:r>
              <a:rPr lang="hu-HU" dirty="0" smtClean="0">
                <a:latin typeface="Garamond" panose="02020404030301010803" pitchFamily="18" charset="0"/>
              </a:rPr>
              <a:t>nemzetközi kapcsolat</a:t>
            </a:r>
            <a:endParaRPr lang="hu-HU" dirty="0">
              <a:latin typeface="Garamond" panose="02020404030301010803" pitchFamily="18" charset="0"/>
            </a:endParaRPr>
          </a:p>
        </p:txBody>
      </p:sp>
      <p:cxnSp>
        <p:nvCxnSpPr>
          <p:cNvPr id="21" name="Egyenes összekötő 20"/>
          <p:cNvCxnSpPr/>
          <p:nvPr/>
        </p:nvCxnSpPr>
        <p:spPr>
          <a:xfrm flipV="1">
            <a:off x="3352059" y="4288463"/>
            <a:ext cx="360040" cy="28803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3" name="Egyenes összekötő 22"/>
          <p:cNvCxnSpPr/>
          <p:nvPr/>
        </p:nvCxnSpPr>
        <p:spPr>
          <a:xfrm flipV="1">
            <a:off x="4617181" y="4771190"/>
            <a:ext cx="0" cy="44513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6" name="Egyenes összekötő 25"/>
          <p:cNvCxnSpPr/>
          <p:nvPr/>
        </p:nvCxnSpPr>
        <p:spPr>
          <a:xfrm>
            <a:off x="5553127" y="3682007"/>
            <a:ext cx="315017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1" name="Egyenes összekötő 30"/>
          <p:cNvCxnSpPr/>
          <p:nvPr/>
        </p:nvCxnSpPr>
        <p:spPr>
          <a:xfrm flipV="1">
            <a:off x="4590354" y="2633440"/>
            <a:ext cx="0" cy="291504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3" name="Egyenes összekötő 32"/>
          <p:cNvCxnSpPr/>
          <p:nvPr/>
        </p:nvCxnSpPr>
        <p:spPr>
          <a:xfrm>
            <a:off x="3277098" y="3426689"/>
            <a:ext cx="377152" cy="1168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Egyenes összekötő 34"/>
          <p:cNvCxnSpPr/>
          <p:nvPr/>
        </p:nvCxnSpPr>
        <p:spPr>
          <a:xfrm flipH="1" flipV="1">
            <a:off x="5316471" y="4483158"/>
            <a:ext cx="326666" cy="2745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484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hu-HU" dirty="0" smtClean="0">
                <a:latin typeface="Baskerville Old Face" panose="02020602080505020303" pitchFamily="18" charset="0"/>
              </a:rPr>
              <a:t>Agrár hallgatók </a:t>
            </a:r>
            <a:endParaRPr lang="hu-HU" dirty="0">
              <a:latin typeface="Baskerville Old Face" panose="02020602080505020303" pitchFamily="18" charset="0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7452320" y="6453336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1200" dirty="0" smtClean="0">
                <a:latin typeface="Cambria" panose="02040503050406030204" pitchFamily="18" charset="0"/>
              </a:rPr>
              <a:t>*Forrás: </a:t>
            </a:r>
            <a:r>
              <a:rPr lang="hu-HU" sz="1200" dirty="0" err="1" smtClean="0">
                <a:latin typeface="Cambria" panose="02040503050406030204" pitchFamily="18" charset="0"/>
              </a:rPr>
              <a:t>felvi.hu</a:t>
            </a:r>
            <a:endParaRPr lang="hu-HU" sz="1200" dirty="0">
              <a:latin typeface="Cambria" panose="02040503050406030204" pitchFamily="18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76751431"/>
              </p:ext>
            </p:extLst>
          </p:nvPr>
        </p:nvGraphicFramePr>
        <p:xfrm>
          <a:off x="539552" y="1340768"/>
          <a:ext cx="763284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Egyenes összekötő nyíllal 7"/>
          <p:cNvCxnSpPr/>
          <p:nvPr/>
        </p:nvCxnSpPr>
        <p:spPr>
          <a:xfrm>
            <a:off x="1979712" y="1147976"/>
            <a:ext cx="5256584" cy="864096"/>
          </a:xfrm>
          <a:prstGeom prst="straightConnector1">
            <a:avLst/>
          </a:prstGeom>
          <a:ln w="41275" cap="rnd" cmpd="sng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9" name="Ellipszis 8"/>
          <p:cNvSpPr/>
          <p:nvPr/>
        </p:nvSpPr>
        <p:spPr>
          <a:xfrm>
            <a:off x="4351946" y="1436008"/>
            <a:ext cx="504056" cy="288032"/>
          </a:xfrm>
          <a:prstGeom prst="ellipse">
            <a:avLst/>
          </a:prstGeom>
          <a:solidFill>
            <a:schemeClr val="bg1"/>
          </a:solidFill>
          <a:ln w="412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Szövegdoboz 9"/>
          <p:cNvSpPr txBox="1"/>
          <p:nvPr/>
        </p:nvSpPr>
        <p:spPr>
          <a:xfrm>
            <a:off x="4357274" y="1418441"/>
            <a:ext cx="7241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500" b="1" dirty="0" smtClean="0"/>
              <a:t>16%</a:t>
            </a:r>
            <a:endParaRPr lang="hu-HU" sz="1500" b="1" dirty="0"/>
          </a:p>
        </p:txBody>
      </p:sp>
    </p:spTree>
    <p:extLst>
      <p:ext uri="{BB962C8B-B14F-4D97-AF65-F5344CB8AC3E}">
        <p14:creationId xmlns:p14="http://schemas.microsoft.com/office/powerpoint/2010/main" val="237403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282154"/>
          </a:xfrm>
        </p:spPr>
        <p:txBody>
          <a:bodyPr>
            <a:normAutofit/>
          </a:bodyPr>
          <a:lstStyle/>
          <a:p>
            <a:r>
              <a:rPr lang="hu-HU" sz="3600" dirty="0" smtClean="0">
                <a:latin typeface="Baskerville Old Face" panose="02020602080505020303" pitchFamily="18" charset="0"/>
              </a:rPr>
              <a:t>Agrár hallgatói adatok a felmérés </a:t>
            </a:r>
            <a:r>
              <a:rPr lang="hu-HU" sz="3600" dirty="0">
                <a:latin typeface="Baskerville Old Face" panose="02020602080505020303" pitchFamily="18" charset="0"/>
              </a:rPr>
              <a:t>alapján </a:t>
            </a:r>
            <a:r>
              <a:rPr lang="hu-HU" sz="3600" dirty="0" smtClean="0">
                <a:latin typeface="Baskerville Old Face" panose="02020602080505020303" pitchFamily="18" charset="0"/>
              </a:rPr>
              <a:t/>
            </a:r>
            <a:br>
              <a:rPr lang="hu-HU" sz="3600" dirty="0" smtClean="0">
                <a:latin typeface="Baskerville Old Face" panose="02020602080505020303" pitchFamily="18" charset="0"/>
              </a:rPr>
            </a:br>
            <a:r>
              <a:rPr lang="hu-HU" sz="1300" dirty="0" smtClean="0">
                <a:latin typeface="Baskerville Old Face" panose="02020602080505020303" pitchFamily="18" charset="0"/>
              </a:rPr>
              <a:t>(</a:t>
            </a:r>
            <a:r>
              <a:rPr lang="hu-HU" sz="1300" dirty="0">
                <a:latin typeface="Baskerville Old Face" panose="02020602080505020303" pitchFamily="18" charset="0"/>
              </a:rPr>
              <a:t>nem közhiteles adatok) </a:t>
            </a:r>
            <a:endParaRPr lang="hu-HU" sz="1300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9" name="Tartalom hely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7171930"/>
              </p:ext>
            </p:extLst>
          </p:nvPr>
        </p:nvGraphicFramePr>
        <p:xfrm>
          <a:off x="611560" y="1340768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235" y="5612076"/>
            <a:ext cx="235047" cy="205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652" y="5898827"/>
            <a:ext cx="284212" cy="267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zövegdoboz 2"/>
          <p:cNvSpPr txBox="1"/>
          <p:nvPr/>
        </p:nvSpPr>
        <p:spPr>
          <a:xfrm>
            <a:off x="1553566" y="5568714"/>
            <a:ext cx="374612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300" b="1" dirty="0" smtClean="0">
                <a:latin typeface="Cambria" panose="02040503050406030204" pitchFamily="18" charset="0"/>
              </a:rPr>
              <a:t>Hallgatók összlétszáma </a:t>
            </a:r>
            <a:r>
              <a:rPr lang="hu-HU" sz="1300" dirty="0" smtClean="0">
                <a:latin typeface="Cambria" panose="02040503050406030204" pitchFamily="18" charset="0"/>
              </a:rPr>
              <a:t>(alap, mester, osztatlan</a:t>
            </a:r>
            <a:r>
              <a:rPr lang="hu-HU" sz="1200" dirty="0" smtClean="0">
                <a:latin typeface="Cambria" panose="02040503050406030204" pitchFamily="18" charset="0"/>
              </a:rPr>
              <a:t>)</a:t>
            </a:r>
            <a:endParaRPr lang="hu-HU" sz="1200" dirty="0">
              <a:latin typeface="Cambria" panose="02040503050406030204" pitchFamily="18" charset="0"/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1553566" y="5874410"/>
            <a:ext cx="349268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300" b="1" dirty="0" smtClean="0">
                <a:latin typeface="Cambria" panose="02040503050406030204" pitchFamily="18" charset="0"/>
              </a:rPr>
              <a:t>Külföldi hallgatók </a:t>
            </a:r>
            <a:r>
              <a:rPr lang="hu-HU" sz="1300" dirty="0" smtClean="0">
                <a:latin typeface="Cambria" panose="02040503050406030204" pitchFamily="18" charset="0"/>
              </a:rPr>
              <a:t>(Stipendium Hungaricum)</a:t>
            </a:r>
            <a:endParaRPr lang="hu-HU" sz="1300" dirty="0">
              <a:latin typeface="Cambria" panose="020405030504060302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594629"/>
            <a:ext cx="257149" cy="240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277" y="5918741"/>
            <a:ext cx="220277" cy="228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zövegdoboz 9"/>
          <p:cNvSpPr txBox="1"/>
          <p:nvPr/>
        </p:nvSpPr>
        <p:spPr>
          <a:xfrm>
            <a:off x="5484470" y="5553179"/>
            <a:ext cx="349268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300" b="1" dirty="0" smtClean="0">
                <a:latin typeface="Cambria" panose="02040503050406030204" pitchFamily="18" charset="0"/>
              </a:rPr>
              <a:t>Önköltségre átsorolt hallgatók </a:t>
            </a:r>
            <a:endParaRPr lang="hu-HU" sz="1300" dirty="0">
              <a:latin typeface="Cambria" panose="02040503050406030204" pitchFamily="18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5484470" y="5867633"/>
            <a:ext cx="355202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300" b="1" dirty="0" smtClean="0">
                <a:latin typeface="Cambria" panose="02040503050406030204" pitchFamily="18" charset="0"/>
              </a:rPr>
              <a:t>Nyelvvizsga hiányában oklevelet nem vett át</a:t>
            </a:r>
            <a:endParaRPr lang="hu-HU" sz="13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2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88025" y="103187"/>
            <a:ext cx="8229600" cy="1143000"/>
          </a:xfrm>
        </p:spPr>
        <p:txBody>
          <a:bodyPr>
            <a:noAutofit/>
          </a:bodyPr>
          <a:lstStyle/>
          <a:p>
            <a:r>
              <a:rPr lang="hu-HU" sz="3200" dirty="0" smtClean="0">
                <a:latin typeface="Baskerville Old Face" panose="02020602080505020303" pitchFamily="18" charset="0"/>
              </a:rPr>
              <a:t>Problémák és javasolt intézményi megoldások </a:t>
            </a:r>
            <a:endParaRPr lang="hu-HU" sz="3200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4527736"/>
              </p:ext>
            </p:extLst>
          </p:nvPr>
        </p:nvGraphicFramePr>
        <p:xfrm>
          <a:off x="-1188640" y="1052736"/>
          <a:ext cx="11305256" cy="580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zövegdoboz 5"/>
          <p:cNvSpPr txBox="1"/>
          <p:nvPr/>
        </p:nvSpPr>
        <p:spPr>
          <a:xfrm>
            <a:off x="3707904" y="1268760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1" dirty="0" smtClean="0">
                <a:latin typeface="Garamond" panose="02020404030301010803" pitchFamily="18" charset="0"/>
              </a:rPr>
              <a:t>Hiányos kapcsolódás a  középfokú szakképzéssel</a:t>
            </a:r>
            <a:endParaRPr lang="hu-HU" sz="1600" b="1" dirty="0">
              <a:latin typeface="Garamond" panose="02020404030301010803" pitchFamily="18" charset="0"/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146691" y="2916530"/>
            <a:ext cx="27903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1" dirty="0" smtClean="0">
                <a:latin typeface="Garamond" panose="02020404030301010803" pitchFamily="18" charset="0"/>
              </a:rPr>
              <a:t>Képzési terület népszerűtlen és alulfinanszírozott </a:t>
            </a:r>
            <a:endParaRPr lang="hu-HU" sz="1600" b="1" dirty="0">
              <a:latin typeface="Garamond" panose="02020404030301010803" pitchFamily="18" charset="0"/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5275162" y="2852936"/>
            <a:ext cx="31852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1" dirty="0" smtClean="0">
                <a:latin typeface="Garamond" panose="02020404030301010803" pitchFamily="18" charset="0"/>
              </a:rPr>
              <a:t>A KFI tevékenységek finanszírozása nem megoldott</a:t>
            </a:r>
            <a:endParaRPr lang="hu-HU" sz="1600" b="1" dirty="0">
              <a:latin typeface="Garamond" panose="02020404030301010803" pitchFamily="18" charset="0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1012503" y="4740817"/>
            <a:ext cx="2758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1600" b="1" dirty="0">
                <a:latin typeface="Garamond" panose="02020404030301010803" pitchFamily="18" charset="0"/>
              </a:rPr>
              <a:t>Duális képzés </a:t>
            </a:r>
            <a:r>
              <a:rPr lang="hu-HU" sz="1600" b="1" dirty="0" smtClean="0">
                <a:latin typeface="Garamond" panose="02020404030301010803" pitchFamily="18" charset="0"/>
              </a:rPr>
              <a:t>részben vált be</a:t>
            </a:r>
            <a:endParaRPr lang="hu-HU" sz="1600" b="1" dirty="0">
              <a:latin typeface="Garamond" panose="02020404030301010803" pitchFamily="18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6867797" y="5229200"/>
            <a:ext cx="26309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500" b="1" dirty="0" smtClean="0">
                <a:latin typeface="Garamond" panose="02020404030301010803" pitchFamily="18" charset="0"/>
              </a:rPr>
              <a:t>Nem megfelelően képzett  felsőoktatási kibocsátás</a:t>
            </a:r>
            <a:endParaRPr lang="hu-HU" sz="1500" b="1" dirty="0">
              <a:latin typeface="Garamond" panose="02020404030301010803" pitchFamily="18" charset="0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4067944" y="1974031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 smtClean="0">
                <a:latin typeface="Cambria" panose="02040503050406030204" pitchFamily="18" charset="0"/>
              </a:rPr>
              <a:t>Különböző </a:t>
            </a:r>
            <a:r>
              <a:rPr lang="hu-HU" sz="1200" dirty="0">
                <a:latin typeface="Cambria" panose="02040503050406030204" pitchFamily="18" charset="0"/>
              </a:rPr>
              <a:t>képzési szintek közti </a:t>
            </a:r>
            <a:r>
              <a:rPr lang="hu-HU" sz="1200" dirty="0" smtClean="0">
                <a:latin typeface="Cambria" panose="02040503050406030204" pitchFamily="18" charset="0"/>
              </a:rPr>
              <a:t>átmenet, felnőttképzés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 smtClean="0">
                <a:latin typeface="Cambria" panose="02040503050406030204" pitchFamily="18" charset="0"/>
              </a:rPr>
              <a:t>Együttműködést ösztönző pályázati források</a:t>
            </a:r>
            <a:endParaRPr lang="hu-HU" sz="1200" dirty="0">
              <a:latin typeface="Cambria" panose="02040503050406030204" pitchFamily="18" charset="0"/>
            </a:endParaRPr>
          </a:p>
        </p:txBody>
      </p:sp>
      <p:cxnSp>
        <p:nvCxnSpPr>
          <p:cNvPr id="11" name="Egyenes összekötő 10"/>
          <p:cNvCxnSpPr/>
          <p:nvPr/>
        </p:nvCxnSpPr>
        <p:spPr>
          <a:xfrm>
            <a:off x="3779912" y="1853535"/>
            <a:ext cx="2556284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Egyenes összekötő 14"/>
          <p:cNvCxnSpPr/>
          <p:nvPr/>
        </p:nvCxnSpPr>
        <p:spPr>
          <a:xfrm>
            <a:off x="251520" y="3509719"/>
            <a:ext cx="2421812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Egyenes összekötő 15"/>
          <p:cNvCxnSpPr/>
          <p:nvPr/>
        </p:nvCxnSpPr>
        <p:spPr>
          <a:xfrm>
            <a:off x="5364088" y="3437711"/>
            <a:ext cx="2817012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Egyenes összekötő 17"/>
          <p:cNvCxnSpPr/>
          <p:nvPr/>
        </p:nvCxnSpPr>
        <p:spPr>
          <a:xfrm>
            <a:off x="1043608" y="5157192"/>
            <a:ext cx="3040756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Egyenes összekötő 20"/>
          <p:cNvCxnSpPr/>
          <p:nvPr/>
        </p:nvCxnSpPr>
        <p:spPr>
          <a:xfrm>
            <a:off x="6867797" y="5793744"/>
            <a:ext cx="2124236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4" name="Szövegdoboz 23"/>
          <p:cNvSpPr txBox="1"/>
          <p:nvPr/>
        </p:nvSpPr>
        <p:spPr>
          <a:xfrm>
            <a:off x="117048" y="3593118"/>
            <a:ext cx="3374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 err="1" smtClean="0">
                <a:latin typeface="Cambria" panose="02040503050406030204" pitchFamily="18" charset="0"/>
              </a:rPr>
              <a:t>Rekrutációs</a:t>
            </a:r>
            <a:r>
              <a:rPr lang="hu-HU" sz="1200" dirty="0">
                <a:latin typeface="Cambria" panose="02040503050406030204" pitchFamily="18" charset="0"/>
              </a:rPr>
              <a:t>, reputációs </a:t>
            </a:r>
            <a:r>
              <a:rPr lang="hu-HU" sz="1200" dirty="0" smtClean="0">
                <a:latin typeface="Cambria" panose="02040503050406030204" pitchFamily="18" charset="0"/>
              </a:rPr>
              <a:t>kampányok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 smtClean="0">
                <a:latin typeface="Cambria" panose="02040503050406030204" pitchFamily="18" charset="0"/>
              </a:rPr>
              <a:t>Támogatási rendszer kialakítása (ösztöndíj)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 smtClean="0">
                <a:latin typeface="Cambria" panose="02040503050406030204" pitchFamily="18" charset="0"/>
              </a:rPr>
              <a:t>Képzési terület finanszírozásának emelése</a:t>
            </a:r>
            <a:endParaRPr lang="hu-HU" sz="1200" dirty="0">
              <a:latin typeface="Cambria" panose="02040503050406030204" pitchFamily="18" charset="0"/>
            </a:endParaRPr>
          </a:p>
        </p:txBody>
      </p:sp>
      <p:sp>
        <p:nvSpPr>
          <p:cNvPr id="25" name="Szövegdoboz 24"/>
          <p:cNvSpPr txBox="1"/>
          <p:nvPr/>
        </p:nvSpPr>
        <p:spPr>
          <a:xfrm>
            <a:off x="5550468" y="3574146"/>
            <a:ext cx="3197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>
                <a:latin typeface="Cambria" panose="02040503050406030204" pitchFamily="18" charset="0"/>
              </a:rPr>
              <a:t>P</a:t>
            </a:r>
            <a:r>
              <a:rPr lang="hu-HU" sz="1200" dirty="0" smtClean="0">
                <a:latin typeface="Cambria" panose="02040503050406030204" pitchFamily="18" charset="0"/>
              </a:rPr>
              <a:t>ályázati </a:t>
            </a:r>
            <a:r>
              <a:rPr lang="hu-HU" sz="1200" dirty="0">
                <a:latin typeface="Cambria" panose="02040503050406030204" pitchFamily="18" charset="0"/>
              </a:rPr>
              <a:t>lehetőségek </a:t>
            </a:r>
            <a:r>
              <a:rPr lang="hu-HU" sz="1200" dirty="0" smtClean="0">
                <a:latin typeface="Cambria" panose="02040503050406030204" pitchFamily="18" charset="0"/>
              </a:rPr>
              <a:t>vállalati szférával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 smtClean="0">
                <a:latin typeface="Cambria" panose="02040503050406030204" pitchFamily="18" charset="0"/>
              </a:rPr>
              <a:t>Források (innovációs járulék) közvetlen </a:t>
            </a:r>
            <a:r>
              <a:rPr lang="hu-HU" sz="1200" dirty="0">
                <a:latin typeface="Cambria" panose="02040503050406030204" pitchFamily="18" charset="0"/>
              </a:rPr>
              <a:t>intézményi </a:t>
            </a:r>
            <a:r>
              <a:rPr lang="hu-HU" sz="1200" dirty="0" smtClean="0">
                <a:latin typeface="Cambria" panose="02040503050406030204" pitchFamily="18" charset="0"/>
              </a:rPr>
              <a:t>elérhetősége</a:t>
            </a:r>
            <a:endParaRPr lang="hu-HU" sz="1200" dirty="0">
              <a:latin typeface="Cambria" panose="02040503050406030204" pitchFamily="18" charset="0"/>
            </a:endParaRPr>
          </a:p>
        </p:txBody>
      </p:sp>
      <p:sp>
        <p:nvSpPr>
          <p:cNvPr id="26" name="Szövegdoboz 25"/>
          <p:cNvSpPr txBox="1"/>
          <p:nvPr/>
        </p:nvSpPr>
        <p:spPr>
          <a:xfrm>
            <a:off x="950821" y="5229200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>
                <a:latin typeface="Cambria" panose="02040503050406030204" pitchFamily="18" charset="0"/>
              </a:rPr>
              <a:t>Vállalatok anyagi </a:t>
            </a:r>
            <a:r>
              <a:rPr lang="hu-HU" sz="1200" dirty="0" smtClean="0">
                <a:latin typeface="Cambria" panose="02040503050406030204" pitchFamily="18" charset="0"/>
              </a:rPr>
              <a:t>ösztönzése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 smtClean="0">
                <a:latin typeface="Cambria" panose="02040503050406030204" pitchFamily="18" charset="0"/>
              </a:rPr>
              <a:t>Új szakok duális képzési formában az agrárium szezonalitását figyelembe véve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 smtClean="0">
                <a:latin typeface="Cambria" panose="02040503050406030204" pitchFamily="18" charset="0"/>
              </a:rPr>
              <a:t>Duális mentorrendszer</a:t>
            </a:r>
            <a:endParaRPr lang="hu-HU" sz="1200" dirty="0">
              <a:latin typeface="Cambria" panose="02040503050406030204" pitchFamily="18" charset="0"/>
            </a:endParaRPr>
          </a:p>
        </p:txBody>
      </p:sp>
      <p:sp>
        <p:nvSpPr>
          <p:cNvPr id="28" name="Szövegdoboz 27"/>
          <p:cNvSpPr txBox="1"/>
          <p:nvPr/>
        </p:nvSpPr>
        <p:spPr>
          <a:xfrm>
            <a:off x="6407696" y="5934727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 smtClean="0">
                <a:latin typeface="Cambria" panose="02040503050406030204" pitchFamily="18" charset="0"/>
              </a:rPr>
              <a:t>Agrár életpályamodell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 smtClean="0">
                <a:latin typeface="Cambria" panose="02040503050406030204" pitchFamily="18" charset="0"/>
              </a:rPr>
              <a:t>Oktatói-hallgatói kiválóság ösztönzése</a:t>
            </a:r>
            <a:endParaRPr lang="hu-HU" sz="1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22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167103"/>
            <a:ext cx="8229600" cy="1143000"/>
          </a:xfrm>
        </p:spPr>
        <p:txBody>
          <a:bodyPr>
            <a:noAutofit/>
          </a:bodyPr>
          <a:lstStyle/>
          <a:p>
            <a:r>
              <a:rPr lang="hu-HU" sz="3200" dirty="0">
                <a:latin typeface="Baskerville Old Face" panose="02020602080505020303" pitchFamily="18" charset="0"/>
              </a:rPr>
              <a:t>Problémák és javasolt intézményi </a:t>
            </a:r>
            <a:r>
              <a:rPr lang="hu-HU" sz="3200" dirty="0" smtClean="0">
                <a:latin typeface="Baskerville Old Face" panose="02020602080505020303" pitchFamily="18" charset="0"/>
              </a:rPr>
              <a:t>megoldások </a:t>
            </a:r>
            <a:endParaRPr lang="hu-HU" sz="3200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6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4728667"/>
              </p:ext>
            </p:extLst>
          </p:nvPr>
        </p:nvGraphicFramePr>
        <p:xfrm>
          <a:off x="-1188640" y="1052736"/>
          <a:ext cx="11305256" cy="580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zövegdoboz 6"/>
          <p:cNvSpPr txBox="1"/>
          <p:nvPr/>
        </p:nvSpPr>
        <p:spPr>
          <a:xfrm>
            <a:off x="3905357" y="1340768"/>
            <a:ext cx="28806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1" dirty="0" smtClean="0">
                <a:latin typeface="Garamond" panose="02020404030301010803" pitchFamily="18" charset="0"/>
              </a:rPr>
              <a:t>A doktori iskolák színvonala nem megfelelő</a:t>
            </a:r>
            <a:endParaRPr lang="hu-HU" sz="1600" b="1" dirty="0">
              <a:latin typeface="Garamond" panose="02020404030301010803" pitchFamily="18" charset="0"/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5467656" y="3135481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1" dirty="0" smtClean="0">
                <a:latin typeface="Garamond" panose="02020404030301010803" pitchFamily="18" charset="0"/>
              </a:rPr>
              <a:t>Oktatói, kutatói , szakmatanár utánpótlás nem biztosított</a:t>
            </a:r>
            <a:endParaRPr lang="hu-HU" sz="1600" b="1" dirty="0">
              <a:latin typeface="Garamond" panose="02020404030301010803" pitchFamily="18" charset="0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89304" y="2719982"/>
            <a:ext cx="26348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1" dirty="0" smtClean="0">
                <a:latin typeface="Garamond" panose="02020404030301010803" pitchFamily="18" charset="0"/>
              </a:rPr>
              <a:t>Oktatók, kutatók bére nem versenyképes, szakmatanár-képzés népszerűtlen</a:t>
            </a:r>
            <a:endParaRPr lang="hu-HU" sz="1600" b="1" dirty="0">
              <a:latin typeface="Garamond" panose="02020404030301010803" pitchFamily="18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593093" y="4797152"/>
            <a:ext cx="33839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1" dirty="0" smtClean="0">
                <a:latin typeface="Garamond" panose="02020404030301010803" pitchFamily="18" charset="0"/>
              </a:rPr>
              <a:t>A munkaerő-piaci igényekre nem reagál, magas a lemorzsolódási arány</a:t>
            </a:r>
            <a:endParaRPr lang="hu-HU" sz="1600" b="1" dirty="0">
              <a:latin typeface="Garamond" panose="02020404030301010803" pitchFamily="18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6736717" y="5440866"/>
            <a:ext cx="2411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1" dirty="0" smtClean="0">
                <a:latin typeface="Garamond" panose="02020404030301010803" pitchFamily="18" charset="0"/>
              </a:rPr>
              <a:t>Tangazdaságok/üzemek fenntartása problémás</a:t>
            </a:r>
            <a:endParaRPr lang="hu-HU" sz="1600" b="1" dirty="0">
              <a:latin typeface="Garamond" panose="02020404030301010803" pitchFamily="18" charset="0"/>
            </a:endParaRPr>
          </a:p>
        </p:txBody>
      </p:sp>
      <p:cxnSp>
        <p:nvCxnSpPr>
          <p:cNvPr id="12" name="Egyenes összekötő 11"/>
          <p:cNvCxnSpPr/>
          <p:nvPr/>
        </p:nvCxnSpPr>
        <p:spPr>
          <a:xfrm>
            <a:off x="3991111" y="1925543"/>
            <a:ext cx="2556284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3" name="Egyenes összekötő 12"/>
          <p:cNvCxnSpPr/>
          <p:nvPr/>
        </p:nvCxnSpPr>
        <p:spPr>
          <a:xfrm>
            <a:off x="167839" y="3551033"/>
            <a:ext cx="2556284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Egyenes összekötő 13"/>
          <p:cNvCxnSpPr/>
          <p:nvPr/>
        </p:nvCxnSpPr>
        <p:spPr>
          <a:xfrm>
            <a:off x="5593670" y="3720256"/>
            <a:ext cx="2556284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Egyenes összekötő 14"/>
          <p:cNvCxnSpPr/>
          <p:nvPr/>
        </p:nvCxnSpPr>
        <p:spPr>
          <a:xfrm>
            <a:off x="6736717" y="6025641"/>
            <a:ext cx="2227771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Egyenes összekötő 15"/>
          <p:cNvCxnSpPr/>
          <p:nvPr/>
        </p:nvCxnSpPr>
        <p:spPr>
          <a:xfrm>
            <a:off x="579070" y="5425607"/>
            <a:ext cx="3412041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" name="Szövegdoboz 4"/>
          <p:cNvSpPr txBox="1"/>
          <p:nvPr/>
        </p:nvSpPr>
        <p:spPr>
          <a:xfrm>
            <a:off x="3984437" y="1987039"/>
            <a:ext cx="3528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 smtClean="0">
                <a:latin typeface="Cambria" panose="02040503050406030204" pitchFamily="18" charset="0"/>
              </a:rPr>
              <a:t>Idegen nyelvű </a:t>
            </a:r>
            <a:r>
              <a:rPr lang="hu-HU" sz="1200" dirty="0">
                <a:latin typeface="Cambria" panose="02040503050406030204" pitchFamily="18" charset="0"/>
              </a:rPr>
              <a:t>PhD </a:t>
            </a:r>
            <a:r>
              <a:rPr lang="hu-HU" sz="1200" dirty="0" smtClean="0">
                <a:latin typeface="Cambria" panose="02040503050406030204" pitchFamily="18" charset="0"/>
              </a:rPr>
              <a:t>képzés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 smtClean="0">
                <a:latin typeface="Cambria" panose="02040503050406030204" pitchFamily="18" charset="0"/>
              </a:rPr>
              <a:t>Külföldi mobilitás fokozása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 smtClean="0">
                <a:latin typeface="Cambria" panose="02040503050406030204" pitchFamily="18" charset="0"/>
              </a:rPr>
              <a:t>Publikációs követelményrendszer felülvizsgálata </a:t>
            </a:r>
            <a:endParaRPr lang="hu-HU" sz="1200" dirty="0">
              <a:latin typeface="Cambria" panose="02040503050406030204" pitchFamily="18" charset="0"/>
            </a:endParaRPr>
          </a:p>
        </p:txBody>
      </p:sp>
      <p:sp>
        <p:nvSpPr>
          <p:cNvPr id="17" name="Szövegdoboz 16"/>
          <p:cNvSpPr txBox="1"/>
          <p:nvPr/>
        </p:nvSpPr>
        <p:spPr>
          <a:xfrm>
            <a:off x="6012160" y="3797242"/>
            <a:ext cx="2682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 smtClean="0">
                <a:latin typeface="Cambria" panose="02040503050406030204" pitchFamily="18" charset="0"/>
              </a:rPr>
              <a:t>Felsőoktatási karriertervezés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 smtClean="0">
                <a:latin typeface="Cambria" panose="02040503050406030204" pitchFamily="18" charset="0"/>
              </a:rPr>
              <a:t>Nemek közötti egyenlőség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 smtClean="0">
                <a:latin typeface="Cambria" panose="02040503050406030204" pitchFamily="18" charset="0"/>
              </a:rPr>
              <a:t>Bérrendezés</a:t>
            </a:r>
            <a:endParaRPr lang="hu-HU" sz="1200" dirty="0">
              <a:latin typeface="Cambria" panose="02040503050406030204" pitchFamily="18" charset="0"/>
            </a:endParaRPr>
          </a:p>
        </p:txBody>
      </p:sp>
      <p:sp>
        <p:nvSpPr>
          <p:cNvPr id="18" name="Szövegdoboz 17"/>
          <p:cNvSpPr txBox="1"/>
          <p:nvPr/>
        </p:nvSpPr>
        <p:spPr>
          <a:xfrm>
            <a:off x="186038" y="3704908"/>
            <a:ext cx="35218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 smtClean="0">
                <a:latin typeface="Cambria" panose="02040503050406030204" pitchFamily="18" charset="0"/>
              </a:rPr>
              <a:t>Bérfejlesztés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>
                <a:latin typeface="Cambria" panose="02040503050406030204" pitchFamily="18" charset="0"/>
              </a:rPr>
              <a:t>Közvetlen </a:t>
            </a:r>
            <a:r>
              <a:rPr lang="hu-HU" sz="1200" dirty="0" smtClean="0">
                <a:latin typeface="Cambria" panose="02040503050406030204" pitchFamily="18" charset="0"/>
              </a:rPr>
              <a:t>célcsoport-támogatás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 smtClean="0">
                <a:latin typeface="Cambria" panose="02040503050406030204" pitchFamily="18" charset="0"/>
              </a:rPr>
              <a:t>Teljesítményközpontú előmeneteli rendszer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 smtClean="0">
                <a:latin typeface="Cambria" panose="02040503050406030204" pitchFamily="18" charset="0"/>
              </a:rPr>
              <a:t>Párhuzamos tanári mesterképzés visszaállítása</a:t>
            </a:r>
            <a:endParaRPr lang="hu-HU" sz="1200" dirty="0">
              <a:latin typeface="Cambria" panose="02040503050406030204" pitchFamily="18" charset="0"/>
            </a:endParaRPr>
          </a:p>
        </p:txBody>
      </p:sp>
      <p:sp>
        <p:nvSpPr>
          <p:cNvPr id="20" name="Szövegdoboz 19"/>
          <p:cNvSpPr txBox="1"/>
          <p:nvPr/>
        </p:nvSpPr>
        <p:spPr>
          <a:xfrm>
            <a:off x="594656" y="5546038"/>
            <a:ext cx="3761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 smtClean="0">
                <a:latin typeface="Cambria" panose="02040503050406030204" pitchFamily="18" charset="0"/>
              </a:rPr>
              <a:t>Agrár életpályamodell, karriertervezés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 smtClean="0">
                <a:latin typeface="Cambria" panose="02040503050406030204" pitchFamily="18" charset="0"/>
              </a:rPr>
              <a:t>Közös tananyag- és módszerfejlesztés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 smtClean="0">
                <a:latin typeface="Cambria" panose="02040503050406030204" pitchFamily="18" charset="0"/>
              </a:rPr>
              <a:t>Rugalmas képzési kimenetek biztosítása</a:t>
            </a:r>
          </a:p>
        </p:txBody>
      </p:sp>
      <p:sp>
        <p:nvSpPr>
          <p:cNvPr id="21" name="Szövegdoboz 20"/>
          <p:cNvSpPr txBox="1"/>
          <p:nvPr/>
        </p:nvSpPr>
        <p:spPr>
          <a:xfrm>
            <a:off x="6483640" y="6093296"/>
            <a:ext cx="266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 err="1" smtClean="0">
                <a:latin typeface="Cambria" panose="02040503050406030204" pitchFamily="18" charset="0"/>
              </a:rPr>
              <a:t>Agrárinnováció</a:t>
            </a:r>
            <a:r>
              <a:rPr lang="hu-HU" sz="1200" dirty="0" smtClean="0">
                <a:latin typeface="Cambria" panose="02040503050406030204" pitchFamily="18" charset="0"/>
              </a:rPr>
              <a:t>, szaktanácsadás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 smtClean="0">
                <a:latin typeface="Cambria" panose="02040503050406030204" pitchFamily="18" charset="0"/>
              </a:rPr>
              <a:t>Beruházási források biztosítása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1200" dirty="0" smtClean="0">
                <a:latin typeface="Cambria" panose="02040503050406030204" pitchFamily="18" charset="0"/>
              </a:rPr>
              <a:t>Agrárvállalatok érdekeltté tétele</a:t>
            </a:r>
            <a:endParaRPr lang="hu-HU" sz="1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37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229600" cy="1143000"/>
          </a:xfrm>
        </p:spPr>
        <p:txBody>
          <a:bodyPr>
            <a:noAutofit/>
          </a:bodyPr>
          <a:lstStyle/>
          <a:p>
            <a:r>
              <a:rPr lang="hu-HU" sz="4600" dirty="0" smtClean="0">
                <a:latin typeface="Cambria" panose="02040503050406030204" pitchFamily="18" charset="0"/>
              </a:rPr>
              <a:t>Köszönöm megtisztelő </a:t>
            </a:r>
            <a:br>
              <a:rPr lang="hu-HU" sz="4600" dirty="0" smtClean="0">
                <a:latin typeface="Cambria" panose="02040503050406030204" pitchFamily="18" charset="0"/>
              </a:rPr>
            </a:br>
            <a:r>
              <a:rPr lang="hu-HU" sz="4600" dirty="0" smtClean="0">
                <a:latin typeface="Cambria" panose="02040503050406030204" pitchFamily="18" charset="0"/>
              </a:rPr>
              <a:t>figyelmüket!</a:t>
            </a:r>
            <a:br>
              <a:rPr lang="hu-HU" sz="4600" dirty="0" smtClean="0">
                <a:latin typeface="Cambria" panose="02040503050406030204" pitchFamily="18" charset="0"/>
              </a:rPr>
            </a:br>
            <a:endParaRPr lang="hu-HU" sz="4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58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Áramlás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1314</TotalTime>
  <Words>326</Words>
  <Application>Microsoft Office PowerPoint</Application>
  <PresentationFormat>Diavetítés a képernyőre (4:3 oldalarány)</PresentationFormat>
  <Paragraphs>70</Paragraphs>
  <Slides>9</Slides>
  <Notes>2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9</vt:i4>
      </vt:variant>
    </vt:vector>
  </HeadingPairs>
  <TitlesOfParts>
    <vt:vector size="10" baseType="lpstr">
      <vt:lpstr>Office-téma</vt:lpstr>
      <vt:lpstr>Agrár-felsőoktatás: helyzetkép 2019.02.20.</vt:lpstr>
      <vt:lpstr>Fokozatváltás a felsőoktatásban   Agrár mint kiemelt képzési terület</vt:lpstr>
      <vt:lpstr>Agráregyetemeink</vt:lpstr>
      <vt:lpstr>A felmérés által érintett adatok (nem közhiteles adatok) </vt:lpstr>
      <vt:lpstr>Agrár hallgatók </vt:lpstr>
      <vt:lpstr>Agrár hallgatói adatok a felmérés alapján  (nem közhiteles adatok) </vt:lpstr>
      <vt:lpstr>Problémák és javasolt intézményi megoldások </vt:lpstr>
      <vt:lpstr>Problémák és javasolt intézményi megoldások </vt:lpstr>
      <vt:lpstr>Köszönöm megtisztelő  figyelmüket! </vt:lpstr>
    </vt:vector>
  </TitlesOfParts>
  <Company>KD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Agrár-felsőoktatás: helyzetkép</dc:title>
  <dc:creator>Göncző Levente Zoltán</dc:creator>
  <cp:lastModifiedBy>Sinóros-Szabó Laura</cp:lastModifiedBy>
  <cp:revision>68</cp:revision>
  <cp:lastPrinted>2019-02-15T09:26:22Z</cp:lastPrinted>
  <dcterms:created xsi:type="dcterms:W3CDTF">2019-02-14T12:06:44Z</dcterms:created>
  <dcterms:modified xsi:type="dcterms:W3CDTF">2019-02-21T12:19:04Z</dcterms:modified>
</cp:coreProperties>
</file>