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354" r:id="rId3"/>
    <p:sldId id="357" r:id="rId4"/>
    <p:sldId id="358" r:id="rId5"/>
    <p:sldId id="362" r:id="rId6"/>
    <p:sldId id="363" r:id="rId7"/>
    <p:sldId id="359" r:id="rId8"/>
    <p:sldId id="361" r:id="rId9"/>
    <p:sldId id="360" r:id="rId10"/>
    <p:sldId id="342" r:id="rId1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12FDD825-970B-4BCE-B3C4-FEB59C343611}">
          <p14:sldIdLst>
            <p14:sldId id="256"/>
            <p14:sldId id="354"/>
            <p14:sldId id="357"/>
            <p14:sldId id="358"/>
            <p14:sldId id="362"/>
            <p14:sldId id="363"/>
            <p14:sldId id="359"/>
            <p14:sldId id="361"/>
            <p14:sldId id="360"/>
            <p14:sldId id="34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739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éma alapján készült stílus 1 – 4. jelölőszín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0" autoAdjust="0"/>
    <p:restoredTop sz="93800" autoAdjust="0"/>
  </p:normalViewPr>
  <p:slideViewPr>
    <p:cSldViewPr snapToGrid="0">
      <p:cViewPr varScale="1">
        <p:scale>
          <a:sx n="88" d="100"/>
          <a:sy n="88" d="100"/>
        </p:scale>
        <p:origin x="122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rkanyiadam\Desktop\agrar_kepz_lemorzs_indikator_adato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rkanyiadam\Desktop\agrar_kepz_lemorzs_indikator_adato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rkanyiadam\Desktop\agrar_kepz_lemorzs_indikator_adatok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rkanyiadam\Desktop\EUROSTUDENT%20VI_agrarkepzesek_forrasadatok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 képzésüket legalalább két félévre megszakítók aránya az agrár és más képzési területeken </a:t>
            </a:r>
            <a:r>
              <a:rPr lang="en-US" sz="1200"/>
              <a:t>(aktív hallgatók körében, valamennyi képzési szinten)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Munka1!$A$1</c:f>
              <c:strCache>
                <c:ptCount val="1"/>
                <c:pt idx="0">
                  <c:v>A képzésüket legalalább két félévre megszakítók aránya az agrár és más képzési területeken (aktív hallgatók körében, valamennyi képzési szinten)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Munka1!$A$2:$A$3</c:f>
              <c:strCache>
                <c:ptCount val="2"/>
                <c:pt idx="0">
                  <c:v>Más képzési területek (N = 6 811)</c:v>
                </c:pt>
                <c:pt idx="1">
                  <c:v>Agrár képzési terület (N = 346)</c:v>
                </c:pt>
              </c:strCache>
            </c:strRef>
          </c:cat>
          <c:val>
            <c:numRef>
              <c:f>Munka1!$B$2:$B$3</c:f>
              <c:numCache>
                <c:formatCode>0.0%</c:formatCode>
                <c:ptCount val="2"/>
                <c:pt idx="0">
                  <c:v>6.4601380120393515E-2</c:v>
                </c:pt>
                <c:pt idx="1">
                  <c:v>8.381502890173409E-2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A1-4BF1-AA68-4E7D888A21F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63273480"/>
        <c:axId val="363270856"/>
      </c:barChart>
      <c:catAx>
        <c:axId val="363273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63270856"/>
        <c:crosses val="autoZero"/>
        <c:auto val="1"/>
        <c:lblAlgn val="ctr"/>
        <c:lblOffset val="100"/>
        <c:noMultiLvlLbl val="0"/>
      </c:catAx>
      <c:valAx>
        <c:axId val="363270856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363273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Továbbtanulást tervezők aránya az agrár és más képzési területeken </a:t>
            </a:r>
            <a:r>
              <a:rPr lang="hu-HU" sz="1200"/>
              <a:t>(alapképzéseken tanuló, aktív hallgatók körében)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Munka1!$B$16</c:f>
              <c:strCache>
                <c:ptCount val="1"/>
                <c:pt idx="0">
                  <c:v>Végzés után egy éven belül tervezi a továbbtanulást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Munka1!$A$17:$A$18</c:f>
              <c:strCache>
                <c:ptCount val="2"/>
                <c:pt idx="0">
                  <c:v>Más képzési területek (N = 4 477)</c:v>
                </c:pt>
                <c:pt idx="1">
                  <c:v>Agrár képzési terület (N = 273)</c:v>
                </c:pt>
              </c:strCache>
            </c:strRef>
          </c:cat>
          <c:val>
            <c:numRef>
              <c:f>Munka1!$B$17:$B$18</c:f>
              <c:numCache>
                <c:formatCode>0.0%</c:formatCode>
                <c:ptCount val="2"/>
                <c:pt idx="0">
                  <c:v>0.49140049140049141</c:v>
                </c:pt>
                <c:pt idx="1">
                  <c:v>0.43223443223443225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6-4203-A606-A3B7BDA5DDD8}"/>
            </c:ext>
          </c:extLst>
        </c:ser>
        <c:ser>
          <c:idx val="1"/>
          <c:order val="1"/>
          <c:tx>
            <c:strRef>
              <c:f>Munka1!$C$16</c:f>
              <c:strCache>
                <c:ptCount val="1"/>
                <c:pt idx="0">
                  <c:v>A későbbiekben tervezi a továbbtanulást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Munka1!$A$17:$A$18</c:f>
              <c:strCache>
                <c:ptCount val="2"/>
                <c:pt idx="0">
                  <c:v>Más képzési területek (N = 4 477)</c:v>
                </c:pt>
                <c:pt idx="1">
                  <c:v>Agrár képzési terület (N = 273)</c:v>
                </c:pt>
              </c:strCache>
            </c:strRef>
          </c:cat>
          <c:val>
            <c:numRef>
              <c:f>Munka1!$C$17:$C$18</c:f>
              <c:numCache>
                <c:formatCode>0.0%</c:formatCode>
                <c:ptCount val="2"/>
                <c:pt idx="0">
                  <c:v>0.14429305338396248</c:v>
                </c:pt>
                <c:pt idx="1">
                  <c:v>0.15384615384615385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76-4203-A606-A3B7BDA5DDD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275567328"/>
        <c:axId val="275571592"/>
      </c:barChart>
      <c:catAx>
        <c:axId val="2755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275571592"/>
        <c:crosses val="autoZero"/>
        <c:auto val="1"/>
        <c:lblAlgn val="ctr"/>
        <c:lblOffset val="100"/>
        <c:noMultiLvlLbl val="0"/>
      </c:catAx>
      <c:valAx>
        <c:axId val="27557159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2755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A képzésüket legalalább két félévre megszakítók aránya az agrár képzési területen Magyarországon és a környező országokban </a:t>
            </a:r>
            <a:r>
              <a:rPr lang="hu-HU" sz="1200"/>
              <a:t>(aktív hallgatók körében, valamennyi képzési szinten)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DCB-4290-AD5D-EF0D7FDC029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Munka1!$A$29:$A$36</c:f>
              <c:strCache>
                <c:ptCount val="8"/>
                <c:pt idx="0">
                  <c:v>Szerbia</c:v>
                </c:pt>
                <c:pt idx="1">
                  <c:v>Szlovénia</c:v>
                </c:pt>
                <c:pt idx="2">
                  <c:v>Szlovákia</c:v>
                </c:pt>
                <c:pt idx="3">
                  <c:v>Magyarország</c:v>
                </c:pt>
                <c:pt idx="4">
                  <c:v>Románia</c:v>
                </c:pt>
                <c:pt idx="5">
                  <c:v>Ausztia</c:v>
                </c:pt>
                <c:pt idx="6">
                  <c:v>Lengyelország</c:v>
                </c:pt>
                <c:pt idx="7">
                  <c:v>Csehország</c:v>
                </c:pt>
              </c:strCache>
            </c:strRef>
          </c:cat>
          <c:val>
            <c:numRef>
              <c:f>Munka1!$B$29:$B$36</c:f>
              <c:numCache>
                <c:formatCode>0.0%</c:formatCode>
                <c:ptCount val="8"/>
                <c:pt idx="0">
                  <c:v>3.2000000000000001E-2</c:v>
                </c:pt>
                <c:pt idx="1">
                  <c:v>4.1000000000000002E-2</c:v>
                </c:pt>
                <c:pt idx="2">
                  <c:v>4.9000000000000002E-2</c:v>
                </c:pt>
                <c:pt idx="3">
                  <c:v>8.4000000000000005E-2</c:v>
                </c:pt>
                <c:pt idx="4">
                  <c:v>8.6999999999999994E-2</c:v>
                </c:pt>
                <c:pt idx="5">
                  <c:v>8.8999999999999996E-2</c:v>
                </c:pt>
                <c:pt idx="6">
                  <c:v>8.8999999999999996E-2</c:v>
                </c:pt>
                <c:pt idx="7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B-4290-AD5D-EF0D7FDC02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54357640"/>
        <c:axId val="454360592"/>
      </c:barChart>
      <c:catAx>
        <c:axId val="454357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54360592"/>
        <c:crosses val="autoZero"/>
        <c:auto val="1"/>
        <c:lblAlgn val="ctr"/>
        <c:lblOffset val="100"/>
        <c:noMultiLvlLbl val="0"/>
      </c:catAx>
      <c:valAx>
        <c:axId val="45436059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454357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Továbbtanulást tervezők aránya az agrár képzési területen Magyarországon és a környező országokban </a:t>
            </a:r>
            <a:r>
              <a:rPr lang="hu-HU" sz="1200"/>
              <a:t>(alapképzéseken tanuló, aktív hallgatók körében)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Munka1!$B$47</c:f>
              <c:strCache>
                <c:ptCount val="1"/>
                <c:pt idx="0">
                  <c:v>Végzés után egy éven belül tervezi a továbbtanulást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364-4D4F-810F-A193A4429E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Munka1!$A$48:$A$55</c:f>
              <c:strCache>
                <c:ptCount val="8"/>
                <c:pt idx="0">
                  <c:v>Szlovénia</c:v>
                </c:pt>
                <c:pt idx="1">
                  <c:v>Szerbia</c:v>
                </c:pt>
                <c:pt idx="2">
                  <c:v>Magyarország</c:v>
                </c:pt>
                <c:pt idx="3">
                  <c:v>Lengyelország</c:v>
                </c:pt>
                <c:pt idx="4">
                  <c:v>Románia</c:v>
                </c:pt>
                <c:pt idx="5">
                  <c:v>Szlovákia</c:v>
                </c:pt>
                <c:pt idx="6">
                  <c:v>Csehország</c:v>
                </c:pt>
                <c:pt idx="7">
                  <c:v>Ausztira</c:v>
                </c:pt>
              </c:strCache>
            </c:strRef>
          </c:cat>
          <c:val>
            <c:numRef>
              <c:f>Munka1!$B$48:$B$55</c:f>
              <c:numCache>
                <c:formatCode>0.0%</c:formatCode>
                <c:ptCount val="8"/>
                <c:pt idx="0">
                  <c:v>0.443</c:v>
                </c:pt>
                <c:pt idx="1">
                  <c:v>0.53800000000000003</c:v>
                </c:pt>
                <c:pt idx="2">
                  <c:v>0.432</c:v>
                </c:pt>
                <c:pt idx="3">
                  <c:v>0.59799999999999998</c:v>
                </c:pt>
                <c:pt idx="4">
                  <c:v>0.59699999999999998</c:v>
                </c:pt>
                <c:pt idx="5">
                  <c:v>0.68300000000000005</c:v>
                </c:pt>
                <c:pt idx="6">
                  <c:v>0.69199999999999995</c:v>
                </c:pt>
                <c:pt idx="7">
                  <c:v>0.75800000000000001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64-4D4F-810F-A193A4429E65}"/>
            </c:ext>
          </c:extLst>
        </c:ser>
        <c:ser>
          <c:idx val="1"/>
          <c:order val="1"/>
          <c:tx>
            <c:strRef>
              <c:f>Munka1!$C$47</c:f>
              <c:strCache>
                <c:ptCount val="1"/>
                <c:pt idx="0">
                  <c:v>A későbbiekben tervezi a továbbtanulást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364-4D4F-810F-A193A4429E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Munka1!$A$48:$A$55</c:f>
              <c:strCache>
                <c:ptCount val="8"/>
                <c:pt idx="0">
                  <c:v>Szlovénia</c:v>
                </c:pt>
                <c:pt idx="1">
                  <c:v>Szerbia</c:v>
                </c:pt>
                <c:pt idx="2">
                  <c:v>Magyarország</c:v>
                </c:pt>
                <c:pt idx="3">
                  <c:v>Lengyelország</c:v>
                </c:pt>
                <c:pt idx="4">
                  <c:v>Románia</c:v>
                </c:pt>
                <c:pt idx="5">
                  <c:v>Szlovákia</c:v>
                </c:pt>
                <c:pt idx="6">
                  <c:v>Csehország</c:v>
                </c:pt>
                <c:pt idx="7">
                  <c:v>Ausztira</c:v>
                </c:pt>
              </c:strCache>
            </c:strRef>
          </c:cat>
          <c:val>
            <c:numRef>
              <c:f>Munka1!$C$48:$C$55</c:f>
              <c:numCache>
                <c:formatCode>0.0%</c:formatCode>
                <c:ptCount val="8"/>
                <c:pt idx="0">
                  <c:v>9.8000000000000004E-2</c:v>
                </c:pt>
                <c:pt idx="1">
                  <c:v>3.6999999999999998E-2</c:v>
                </c:pt>
                <c:pt idx="2">
                  <c:v>0.154</c:v>
                </c:pt>
                <c:pt idx="3">
                  <c:v>1.6E-2</c:v>
                </c:pt>
                <c:pt idx="4">
                  <c:v>4.7E-2</c:v>
                </c:pt>
                <c:pt idx="5">
                  <c:v>0</c:v>
                </c:pt>
                <c:pt idx="6">
                  <c:v>3.5000000000000003E-2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64-4D4F-810F-A193A4429E6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451754328"/>
        <c:axId val="451746784"/>
      </c:barChart>
      <c:catAx>
        <c:axId val="451754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451746784"/>
        <c:crosses val="autoZero"/>
        <c:auto val="1"/>
        <c:lblAlgn val="ctr"/>
        <c:lblOffset val="100"/>
        <c:noMultiLvlLbl val="0"/>
      </c:catAx>
      <c:valAx>
        <c:axId val="451746784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451754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9B967-2B05-4789-941B-5965E68D02FC}" type="datetimeFigureOut">
              <a:rPr lang="hu-HU" smtClean="0"/>
              <a:t>2019. 02. 27.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77F98-882B-4E9C-B42B-180F680D9C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950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0413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0840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5383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756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3559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0957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157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064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951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8684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6067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2019. február 20.</a:t>
            </a: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76B4C-6F9A-44B5-AA62-36F6BAFB3B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954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473723" y="330508"/>
            <a:ext cx="8295703" cy="1894900"/>
          </a:xfrm>
        </p:spPr>
        <p:txBody>
          <a:bodyPr>
            <a:normAutofit/>
          </a:bodyPr>
          <a:lstStyle/>
          <a:p>
            <a:r>
              <a:rPr lang="hu-HU"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agrár-felsőoktatási képzés az adatok </a:t>
            </a:r>
            <a:r>
              <a:rPr lang="hu-HU" sz="3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tükrében:</a:t>
            </a:r>
            <a:br>
              <a:rPr lang="hu-HU" sz="3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3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lemorzsolódás</a:t>
            </a:r>
            <a:r>
              <a:rPr lang="hu-HU"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diplomás </a:t>
            </a:r>
            <a:r>
              <a:rPr lang="hu-HU" sz="3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pályakövetés</a:t>
            </a:r>
            <a:endParaRPr lang="hu-HU" sz="3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333608" y="5817996"/>
            <a:ext cx="2177345" cy="58280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endParaRPr lang="hu-HU" sz="200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/>
          </a:p>
        </p:txBody>
      </p:sp>
      <p:sp>
        <p:nvSpPr>
          <p:cNvPr id="6" name="Alcím 2"/>
          <p:cNvSpPr txBox="1">
            <a:spLocks/>
          </p:cNvSpPr>
          <p:nvPr/>
        </p:nvSpPr>
        <p:spPr>
          <a:xfrm>
            <a:off x="583892" y="2904667"/>
            <a:ext cx="8185534" cy="703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4000"/>
          </a:p>
        </p:txBody>
      </p:sp>
      <p:sp>
        <p:nvSpPr>
          <p:cNvPr id="7" name="Alcím 2"/>
          <p:cNvSpPr txBox="1">
            <a:spLocks/>
          </p:cNvSpPr>
          <p:nvPr/>
        </p:nvSpPr>
        <p:spPr>
          <a:xfrm>
            <a:off x="1178803" y="2996108"/>
            <a:ext cx="7699189" cy="2754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hu-HU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hu-H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Vanó Renáta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hu-HU" sz="200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hu-HU" sz="200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őosztályvezető</a:t>
            </a:r>
            <a:endParaRPr lang="hu-HU" sz="20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hu-H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Oktatási Hivatal</a:t>
            </a:r>
            <a:endParaRPr lang="hu-H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hu-H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hu-H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2019. február 20.</a:t>
            </a:r>
          </a:p>
          <a:p>
            <a:pPr algn="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317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1909763"/>
            <a:ext cx="7772400" cy="2387600"/>
          </a:xfrm>
        </p:spPr>
        <p:txBody>
          <a:bodyPr anchor="ctr">
            <a:normAutofit/>
          </a:bodyPr>
          <a:lstStyle/>
          <a:p>
            <a:r>
              <a:rPr lang="hu-HU" sz="4000" dirty="0" smtClean="0">
                <a:solidFill>
                  <a:srgbClr val="5C739C"/>
                </a:solidFill>
              </a:rPr>
              <a:t>Köszönöm a figyelmet.</a:t>
            </a:r>
            <a:br>
              <a:rPr lang="hu-HU" sz="4000" dirty="0" smtClean="0">
                <a:solidFill>
                  <a:srgbClr val="5C739C"/>
                </a:solidFill>
              </a:rPr>
            </a:br>
            <a:r>
              <a:rPr lang="hu-HU" sz="2800" dirty="0">
                <a:solidFill>
                  <a:srgbClr val="5C739C"/>
                </a:solidFill>
              </a:rPr>
              <a:t>v</a:t>
            </a:r>
            <a:r>
              <a:rPr lang="hu-HU" sz="2800" dirty="0" smtClean="0">
                <a:solidFill>
                  <a:srgbClr val="5C739C"/>
                </a:solidFill>
              </a:rPr>
              <a:t>ano.renata@oh.gov.hu</a:t>
            </a:r>
            <a:endParaRPr lang="hu-HU" sz="2800" dirty="0">
              <a:solidFill>
                <a:srgbClr val="5C73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90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180753"/>
            <a:ext cx="7886700" cy="893136"/>
          </a:xfrm>
        </p:spPr>
        <p:txBody>
          <a:bodyPr>
            <a:normAutofit/>
          </a:bodyPr>
          <a:lstStyle/>
          <a:p>
            <a:pPr algn="ctr"/>
            <a:r>
              <a:rPr lang="hu-HU" sz="3800" smtClean="0">
                <a:solidFill>
                  <a:srgbClr val="5C739C"/>
                </a:solidFill>
              </a:rPr>
              <a:t>Lemorzsolódási módszertani kérdések</a:t>
            </a:r>
            <a:endParaRPr lang="hu-HU" sz="3800">
              <a:solidFill>
                <a:srgbClr val="5C739C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073889"/>
            <a:ext cx="7886700" cy="4699036"/>
          </a:xfrm>
        </p:spPr>
        <p:txBody>
          <a:bodyPr>
            <a:normAutofit/>
          </a:bodyPr>
          <a:lstStyle/>
          <a:p>
            <a:pPr marL="285750" lvl="1" algn="just">
              <a:spcBef>
                <a:spcPts val="0"/>
              </a:spcBef>
            </a:pPr>
            <a:r>
              <a:rPr lang="hu-HU" dirty="0" smtClean="0"/>
              <a:t>Felsőoktatási Információs Rendszer (FIR) lehetőséget biztosít a felsőoktatási képzések</a:t>
            </a:r>
          </a:p>
          <a:p>
            <a:pPr marL="742950" lvl="2" algn="just">
              <a:spcBef>
                <a:spcPts val="0"/>
              </a:spcBef>
            </a:pPr>
            <a:r>
              <a:rPr lang="hu-HU" dirty="0" smtClean="0"/>
              <a:t>naprakész követésére</a:t>
            </a:r>
          </a:p>
          <a:p>
            <a:pPr marL="742950" lvl="2" algn="just">
              <a:spcBef>
                <a:spcPts val="0"/>
              </a:spcBef>
            </a:pPr>
            <a:r>
              <a:rPr lang="hu-HU" dirty="0" smtClean="0"/>
              <a:t>az intézmények által beküldött adatok minőségének ellenőrzésére</a:t>
            </a:r>
          </a:p>
          <a:p>
            <a:pPr marL="742950" lvl="2" algn="just">
              <a:spcBef>
                <a:spcPts val="0"/>
              </a:spcBef>
            </a:pPr>
            <a:r>
              <a:rPr lang="hu-HU" dirty="0" smtClean="0"/>
              <a:t>2006 februárjától minden képzés követhető (teljes </a:t>
            </a:r>
            <a:r>
              <a:rPr lang="hu-HU" dirty="0" err="1" smtClean="0"/>
              <a:t>bologna</a:t>
            </a:r>
            <a:r>
              <a:rPr lang="hu-HU" dirty="0" smtClean="0"/>
              <a:t> ciklus)</a:t>
            </a:r>
          </a:p>
          <a:p>
            <a:pPr marL="285750" lvl="1" algn="just">
              <a:spcBef>
                <a:spcPts val="0"/>
              </a:spcBef>
            </a:pPr>
            <a:r>
              <a:rPr lang="hu-HU" dirty="0" smtClean="0"/>
              <a:t>Lemorzsolódás vizsgálat</a:t>
            </a:r>
          </a:p>
          <a:p>
            <a:pPr marL="742950" lvl="2" algn="just">
              <a:spcBef>
                <a:spcPts val="0"/>
              </a:spcBef>
            </a:pPr>
            <a:r>
              <a:rPr lang="hu-HU" b="1" u="sng" dirty="0" smtClean="0"/>
              <a:t>képzés alapon, ahol a képzés felvétellel indult</a:t>
            </a:r>
          </a:p>
          <a:p>
            <a:pPr marL="742950" lvl="2" algn="just">
              <a:spcBef>
                <a:spcPts val="0"/>
              </a:spcBef>
            </a:pPr>
            <a:r>
              <a:rPr lang="hu-HU" dirty="0" smtClean="0"/>
              <a:t>öt képzési szinten: alapképzés, mesterképzés, osztatlan képzés, felsőoktatási szakképzés, szakirányú továbbképzés</a:t>
            </a:r>
          </a:p>
          <a:p>
            <a:pPr marL="285750" lvl="1" algn="just">
              <a:spcBef>
                <a:spcPts val="0"/>
              </a:spcBef>
            </a:pPr>
            <a:r>
              <a:rPr lang="hu-HU" dirty="0" smtClean="0"/>
              <a:t>Képzés lezárási indokok alapján kialakított lemorzsolódási kategóriák</a:t>
            </a:r>
          </a:p>
          <a:p>
            <a:pPr marL="742950" lvl="2" algn="just">
              <a:spcBef>
                <a:spcPts val="0"/>
              </a:spcBef>
            </a:pPr>
            <a:endParaRPr lang="hu-HU" dirty="0"/>
          </a:p>
          <a:p>
            <a:pPr marL="742950" lvl="2" algn="just">
              <a:spcBef>
                <a:spcPts val="0"/>
              </a:spcBef>
            </a:pPr>
            <a:endParaRPr lang="hu-HU" dirty="0" smtClean="0"/>
          </a:p>
          <a:p>
            <a:pPr marL="742950" lvl="2" algn="just">
              <a:spcBef>
                <a:spcPts val="0"/>
              </a:spcBef>
            </a:pPr>
            <a:endParaRPr lang="hu-HU" dirty="0" smtClean="0"/>
          </a:p>
          <a:p>
            <a:pPr marL="742950" lvl="2" algn="just">
              <a:spcBef>
                <a:spcPts val="0"/>
              </a:spcBef>
            </a:pPr>
            <a:endParaRPr lang="hu-HU" dirty="0"/>
          </a:p>
          <a:p>
            <a:pPr marL="742950" lvl="2" algn="just">
              <a:spcBef>
                <a:spcPts val="0"/>
              </a:spcBef>
            </a:pPr>
            <a:endParaRPr lang="hu-HU" dirty="0"/>
          </a:p>
          <a:p>
            <a:pPr marL="742950" lvl="2" algn="just">
              <a:spcBef>
                <a:spcPts val="0"/>
              </a:spcBef>
            </a:pPr>
            <a:endParaRPr lang="hu-HU" dirty="0" smtClean="0"/>
          </a:p>
          <a:p>
            <a:pPr marL="742950" lvl="2" algn="just">
              <a:spcBef>
                <a:spcPts val="0"/>
              </a:spcBef>
            </a:pPr>
            <a:endParaRPr lang="hu-HU" sz="2400" dirty="0"/>
          </a:p>
          <a:p>
            <a:pPr lvl="1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hu-HU" dirty="0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591396" y="6324453"/>
            <a:ext cx="3361217" cy="365125"/>
          </a:xfrm>
        </p:spPr>
        <p:txBody>
          <a:bodyPr/>
          <a:lstStyle/>
          <a:p>
            <a:r>
              <a:rPr lang="hu-HU" sz="1800" smtClean="0">
                <a:solidFill>
                  <a:schemeClr val="accent5"/>
                </a:solidFill>
              </a:rPr>
              <a:t>2019. február 20.</a:t>
            </a:r>
            <a:endParaRPr lang="hu-HU" sz="18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180753"/>
            <a:ext cx="7886700" cy="89313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solidFill>
                  <a:srgbClr val="5C739C"/>
                </a:solidFill>
              </a:rPr>
              <a:t>Képzés vég indokok</a:t>
            </a:r>
            <a:endParaRPr lang="hu-HU" dirty="0">
              <a:solidFill>
                <a:srgbClr val="5C739C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073889"/>
            <a:ext cx="7886700" cy="4699036"/>
          </a:xfrm>
        </p:spPr>
        <p:txBody>
          <a:bodyPr>
            <a:normAutofit lnSpcReduction="10000"/>
          </a:bodyPr>
          <a:lstStyle/>
          <a:p>
            <a:pPr marL="285750" lvl="1" algn="just">
              <a:spcBef>
                <a:spcPts val="0"/>
              </a:spcBef>
            </a:pPr>
            <a:r>
              <a:rPr lang="hu-HU" sz="3200" smtClean="0"/>
              <a:t>Négy fő csoport</a:t>
            </a:r>
          </a:p>
          <a:p>
            <a:pPr marL="742950" lvl="2" algn="just">
              <a:spcBef>
                <a:spcPts val="0"/>
              </a:spcBef>
            </a:pPr>
            <a:r>
              <a:rPr lang="hu-HU" sz="2800"/>
              <a:t>sikeres lezárás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sikeres kimeneti vizsga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végbizonyítvány megszerzése kimeneti vizsga nélkül</a:t>
            </a:r>
          </a:p>
          <a:p>
            <a:pPr marL="742950" lvl="2" algn="just">
              <a:spcBef>
                <a:spcPts val="0"/>
              </a:spcBef>
            </a:pPr>
            <a:r>
              <a:rPr lang="hu-HU" sz="2800"/>
              <a:t>kilépés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átvétel kérelemre más magyarországi intézménybe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átvétel kérelemre külföldi intézménybe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átvétel intézménymegszűnés alapján más intézménybe 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egészségügyileg alkalmatlanná válás a képzésre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elhalálozás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megszüntetés intézménymegszűnés miatt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jogutódlás miatt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képzésváltás intézményen </a:t>
            </a:r>
            <a:r>
              <a:rPr lang="hu-HU" sz="2400" smtClean="0"/>
              <a:t>belül</a:t>
            </a:r>
          </a:p>
          <a:p>
            <a:pPr marL="285750" lvl="1" algn="just">
              <a:spcBef>
                <a:spcPts val="0"/>
              </a:spcBef>
            </a:pPr>
            <a:endParaRPr lang="hu-HU"/>
          </a:p>
          <a:p>
            <a:pPr marL="742950" lvl="2" algn="just">
              <a:spcBef>
                <a:spcPts val="0"/>
              </a:spcBef>
            </a:pPr>
            <a:endParaRPr lang="hu-HU" smtClean="0"/>
          </a:p>
          <a:p>
            <a:pPr marL="742950" lvl="2" algn="just">
              <a:spcBef>
                <a:spcPts val="0"/>
              </a:spcBef>
            </a:pPr>
            <a:endParaRPr lang="hu-HU" sz="2400"/>
          </a:p>
          <a:p>
            <a:pPr lvl="1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591396" y="6324453"/>
            <a:ext cx="3361217" cy="365125"/>
          </a:xfrm>
        </p:spPr>
        <p:txBody>
          <a:bodyPr/>
          <a:lstStyle/>
          <a:p>
            <a:r>
              <a:rPr lang="hu-HU" sz="1800" smtClean="0">
                <a:solidFill>
                  <a:schemeClr val="accent5"/>
                </a:solidFill>
              </a:rPr>
              <a:t>2019. február 20.</a:t>
            </a:r>
            <a:endParaRPr lang="hu-HU" sz="18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3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180753"/>
            <a:ext cx="7886700" cy="89313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solidFill>
                  <a:srgbClr val="5C739C"/>
                </a:solidFill>
              </a:rPr>
              <a:t>Képzés vég indokok</a:t>
            </a:r>
            <a:endParaRPr lang="hu-HU" dirty="0">
              <a:solidFill>
                <a:srgbClr val="5C739C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073889"/>
            <a:ext cx="7886700" cy="4699036"/>
          </a:xfrm>
        </p:spPr>
        <p:txBody>
          <a:bodyPr>
            <a:normAutofit/>
          </a:bodyPr>
          <a:lstStyle/>
          <a:p>
            <a:pPr marL="285750" lvl="1" algn="just">
              <a:spcBef>
                <a:spcPts val="0"/>
              </a:spcBef>
            </a:pPr>
            <a:r>
              <a:rPr lang="hu-HU" sz="3200" smtClean="0"/>
              <a:t>Négy fő csoport</a:t>
            </a:r>
          </a:p>
          <a:p>
            <a:pPr marL="742950" lvl="2" algn="just">
              <a:spcBef>
                <a:spcPts val="0"/>
              </a:spcBef>
            </a:pPr>
            <a:r>
              <a:rPr lang="hu-HU" sz="2800"/>
              <a:t>lemorzsolódás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a sikertelen javító és ismétlő vizsgák megengedett számának túllépése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a bejelentkezés elmulasztása a megengedettnél többször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fizetési hátralék a képzésben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kizárás fegyelmi határozattal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képzési kötelezettségek nem teljesítése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saját bejelentés a képzés megszakítására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költségtérítés nem vállalása átsoroláskor </a:t>
            </a:r>
          </a:p>
          <a:p>
            <a:pPr marL="742950" lvl="2" algn="just">
              <a:spcBef>
                <a:spcPts val="0"/>
              </a:spcBef>
            </a:pPr>
            <a:r>
              <a:rPr lang="hu-HU" sz="2800"/>
              <a:t>folyamatban lévő képzés </a:t>
            </a:r>
          </a:p>
          <a:p>
            <a:pPr marL="1200150" lvl="3" algn="just">
              <a:spcBef>
                <a:spcPts val="0"/>
              </a:spcBef>
            </a:pPr>
            <a:r>
              <a:rPr lang="hu-HU" sz="2400"/>
              <a:t>nincs megadva lezárási indok</a:t>
            </a:r>
          </a:p>
          <a:p>
            <a:pPr marL="285750" lvl="1" algn="just">
              <a:spcBef>
                <a:spcPts val="0"/>
              </a:spcBef>
            </a:pPr>
            <a:endParaRPr lang="hu-HU"/>
          </a:p>
          <a:p>
            <a:pPr marL="742950" lvl="2" algn="just">
              <a:spcBef>
                <a:spcPts val="0"/>
              </a:spcBef>
            </a:pPr>
            <a:endParaRPr lang="hu-HU" smtClean="0"/>
          </a:p>
          <a:p>
            <a:pPr marL="742950" lvl="2" algn="just">
              <a:spcBef>
                <a:spcPts val="0"/>
              </a:spcBef>
            </a:pPr>
            <a:endParaRPr lang="hu-HU" sz="2400"/>
          </a:p>
          <a:p>
            <a:pPr lvl="1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591396" y="6324453"/>
            <a:ext cx="3361217" cy="365125"/>
          </a:xfrm>
        </p:spPr>
        <p:txBody>
          <a:bodyPr/>
          <a:lstStyle/>
          <a:p>
            <a:r>
              <a:rPr lang="hu-HU" sz="1800" smtClean="0">
                <a:solidFill>
                  <a:schemeClr val="accent5"/>
                </a:solidFill>
              </a:rPr>
              <a:t>2019. február 20.</a:t>
            </a:r>
            <a:endParaRPr lang="hu-HU" sz="18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6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88908"/>
          </a:xfrm>
        </p:spPr>
        <p:txBody>
          <a:bodyPr>
            <a:noAutofit/>
          </a:bodyPr>
          <a:lstStyle/>
          <a:p>
            <a:pPr algn="ctr"/>
            <a:r>
              <a:rPr lang="hu-HU" sz="2800" dirty="0" smtClean="0">
                <a:solidFill>
                  <a:srgbClr val="5C739C"/>
                </a:solidFill>
              </a:rPr>
              <a:t>EUROSTUDENT  kutatás -Képzés </a:t>
            </a:r>
            <a:r>
              <a:rPr lang="hu-HU" sz="2800" dirty="0">
                <a:solidFill>
                  <a:srgbClr val="5C739C"/>
                </a:solidFill>
              </a:rPr>
              <a:t>megszakítás és továbbtanulási tervek hazai összehasonlításban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628650" y="1805594"/>
          <a:ext cx="7886700" cy="186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628650" y="3787399"/>
          <a:ext cx="7886700" cy="186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églalap 5"/>
          <p:cNvSpPr/>
          <p:nvPr/>
        </p:nvSpPr>
        <p:spPr>
          <a:xfrm>
            <a:off x="74814" y="5647631"/>
            <a:ext cx="5652655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Forrás: EUROSTUDENT VI – 2016. tavaszi félév</a:t>
            </a:r>
          </a:p>
        </p:txBody>
      </p:sp>
    </p:spTree>
    <p:extLst>
      <p:ext uri="{BB962C8B-B14F-4D97-AF65-F5344CB8AC3E}">
        <p14:creationId xmlns:p14="http://schemas.microsoft.com/office/powerpoint/2010/main" val="1951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0338" y="0"/>
            <a:ext cx="7886700" cy="1088571"/>
          </a:xfrm>
        </p:spPr>
        <p:txBody>
          <a:bodyPr>
            <a:normAutofit/>
          </a:bodyPr>
          <a:lstStyle/>
          <a:p>
            <a:r>
              <a:rPr lang="hu-HU" sz="2800" dirty="0">
                <a:solidFill>
                  <a:srgbClr val="5C739C"/>
                </a:solidFill>
              </a:rPr>
              <a:t>EUROSTUDENT  kutatás - Képzés megszakítás és továbbtanulási tervek nemzetközi összehasonlításban</a:t>
            </a: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710391" y="1188547"/>
          <a:ext cx="7461020" cy="2211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/>
          <p:cNvGraphicFramePr>
            <a:graphicFrameLocks/>
          </p:cNvGraphicFramePr>
          <p:nvPr>
            <p:extLst/>
          </p:nvPr>
        </p:nvGraphicFramePr>
        <p:xfrm>
          <a:off x="710391" y="3386829"/>
          <a:ext cx="7086947" cy="2403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églalap 7"/>
          <p:cNvSpPr/>
          <p:nvPr/>
        </p:nvSpPr>
        <p:spPr>
          <a:xfrm>
            <a:off x="74814" y="5647631"/>
            <a:ext cx="5652655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Forrás: EUROSTUDENT VI – 2016. tavaszi félév</a:t>
            </a:r>
          </a:p>
        </p:txBody>
      </p:sp>
    </p:spTree>
    <p:extLst>
      <p:ext uri="{BB962C8B-B14F-4D97-AF65-F5344CB8AC3E}">
        <p14:creationId xmlns:p14="http://schemas.microsoft.com/office/powerpoint/2010/main" val="202379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180753"/>
            <a:ext cx="7886700" cy="893136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800" smtClean="0">
                <a:solidFill>
                  <a:srgbClr val="5C739C"/>
                </a:solidFill>
              </a:rPr>
              <a:t>Diplomás pályakövetési módszertani kérdések</a:t>
            </a:r>
            <a:endParaRPr lang="hu-HU" sz="3800">
              <a:solidFill>
                <a:srgbClr val="5C739C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073889"/>
            <a:ext cx="7886700" cy="4699036"/>
          </a:xfrm>
        </p:spPr>
        <p:txBody>
          <a:bodyPr>
            <a:normAutofit lnSpcReduction="10000"/>
          </a:bodyPr>
          <a:lstStyle/>
          <a:p>
            <a:pPr marL="285750" lvl="1" algn="just">
              <a:spcBef>
                <a:spcPts val="0"/>
              </a:spcBef>
            </a:pPr>
            <a:r>
              <a:rPr lang="hu-HU" smtClean="0"/>
              <a:t>DPR AAE: Felsőoktatási </a:t>
            </a:r>
            <a:r>
              <a:rPr lang="hu-HU"/>
              <a:t>Információs Rendszerben (FIR) kezelt, legalább abszolutóriumot szerzett hallgatók adatai anoním módon azonosítók (TAJ, adóazonosító) alapján összekötésre kerülnek az alábbi szervek által kezelt adminisztratív adatbázisokkal: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Nemzeti Adó- és Vámhivatal (NAV)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Magyar Államkincstár (MÁK)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Nemzeti Egészségbiztosítási Alapkezelő (NEAK, volt OEP)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Pénzügyminisztérium (PM)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Diákhitel Központ (DHK)</a:t>
            </a:r>
            <a:endParaRPr lang="hu-HU" smtClean="0"/>
          </a:p>
          <a:p>
            <a:pPr marL="285750" lvl="1" algn="just">
              <a:spcBef>
                <a:spcPts val="0"/>
              </a:spcBef>
            </a:pPr>
            <a:r>
              <a:rPr lang="hu-HU" sz="2600" smtClean="0"/>
              <a:t>Az adatok alapján elemezhető például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/>
              <a:t>munkaerőpiaci </a:t>
            </a:r>
            <a:r>
              <a:rPr lang="hu-HU" sz="2200" smtClean="0"/>
              <a:t>státusz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elhelyezkedési idő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bértömeg, munkakör FEOR kódja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továbbtanulás, álláskeresés, gyermekválallás</a:t>
            </a:r>
          </a:p>
          <a:p>
            <a:pPr marL="742950" lvl="2" algn="just">
              <a:spcBef>
                <a:spcPts val="0"/>
              </a:spcBef>
            </a:pPr>
            <a:r>
              <a:rPr lang="hu-HU" sz="2200" smtClean="0"/>
              <a:t>külföldi tartózkodás</a:t>
            </a:r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591396" y="6324453"/>
            <a:ext cx="3361217" cy="365125"/>
          </a:xfrm>
        </p:spPr>
        <p:txBody>
          <a:bodyPr/>
          <a:lstStyle/>
          <a:p>
            <a:r>
              <a:rPr lang="hu-HU" sz="1800" smtClean="0">
                <a:solidFill>
                  <a:schemeClr val="accent5"/>
                </a:solidFill>
              </a:rPr>
              <a:t>2019. február 20.</a:t>
            </a:r>
            <a:endParaRPr lang="hu-HU" sz="18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180753"/>
            <a:ext cx="7886700" cy="893136"/>
          </a:xfrm>
        </p:spPr>
        <p:txBody>
          <a:bodyPr>
            <a:normAutofit/>
          </a:bodyPr>
          <a:lstStyle/>
          <a:p>
            <a:pPr algn="ctr"/>
            <a:r>
              <a:rPr lang="hu-HU" sz="3800" smtClean="0">
                <a:solidFill>
                  <a:srgbClr val="5C739C"/>
                </a:solidFill>
              </a:rPr>
              <a:t>Pályaorientációs infografikák</a:t>
            </a:r>
            <a:endParaRPr lang="hu-HU" sz="3800">
              <a:solidFill>
                <a:srgbClr val="5C739C"/>
              </a:solidFill>
            </a:endParaRPr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591396" y="6324453"/>
            <a:ext cx="3361217" cy="365125"/>
          </a:xfrm>
        </p:spPr>
        <p:txBody>
          <a:bodyPr/>
          <a:lstStyle/>
          <a:p>
            <a:r>
              <a:rPr lang="hu-HU" sz="1800" smtClean="0">
                <a:solidFill>
                  <a:schemeClr val="accent5"/>
                </a:solidFill>
              </a:rPr>
              <a:t>2019. február 20.</a:t>
            </a:r>
            <a:endParaRPr lang="hu-HU" sz="1800">
              <a:solidFill>
                <a:schemeClr val="accent5"/>
              </a:solidFill>
            </a:endParaRPr>
          </a:p>
        </p:txBody>
      </p:sp>
      <p:pic>
        <p:nvPicPr>
          <p:cNvPr id="1026" name="Picture 2" descr="VÃ©gzÃ©s utÃ¡ni kilÃ¡tÃ¡sok (DPR) - Ã©lelmiszermÃ©rnÃ¶k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914868"/>
            <a:ext cx="3725863" cy="525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Ã©gzÃ©s utÃ¡ni kilÃ¡tÃ¡sok (DPR) - vidÃ©kfejlesztÃ©si agrÃ¡rmÃ©rnÃ¶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929156"/>
            <a:ext cx="3725862" cy="525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0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180753"/>
            <a:ext cx="7886700" cy="893136"/>
          </a:xfrm>
        </p:spPr>
        <p:txBody>
          <a:bodyPr>
            <a:normAutofit/>
          </a:bodyPr>
          <a:lstStyle/>
          <a:p>
            <a:pPr algn="ctr"/>
            <a:r>
              <a:rPr lang="hu-HU" sz="3800" smtClean="0">
                <a:solidFill>
                  <a:srgbClr val="5C739C"/>
                </a:solidFill>
              </a:rPr>
              <a:t>Diplomás pályakövetés megújítása</a:t>
            </a:r>
            <a:endParaRPr lang="hu-HU" sz="3800">
              <a:solidFill>
                <a:srgbClr val="5C739C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073889"/>
            <a:ext cx="7886700" cy="4699036"/>
          </a:xfrm>
        </p:spPr>
        <p:txBody>
          <a:bodyPr>
            <a:normAutofit/>
          </a:bodyPr>
          <a:lstStyle/>
          <a:p>
            <a:pPr marL="285750" lvl="1" algn="just">
              <a:spcBef>
                <a:spcPts val="0"/>
              </a:spcBef>
            </a:pPr>
            <a:r>
              <a:rPr lang="hu-HU" smtClean="0"/>
              <a:t>Jelenleg zajlik a DPR AAE megújítása, ahol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korábbi 1 és 3 éves követés helyett 1-től 7 évig követhető a hallgatók munkaerőpiaci helyzete</a:t>
            </a:r>
          </a:p>
          <a:p>
            <a:pPr marL="1200150" lvl="3" algn="just">
              <a:spcBef>
                <a:spcPts val="0"/>
              </a:spcBef>
            </a:pPr>
            <a:r>
              <a:rPr lang="hu-HU" smtClean="0"/>
              <a:t>2009/10 és 2015/16 tanévben végzettek és lemorzsolódottak</a:t>
            </a:r>
          </a:p>
          <a:p>
            <a:pPr marL="1200150" lvl="3" algn="just">
              <a:spcBef>
                <a:spcPts val="0"/>
              </a:spcBef>
            </a:pPr>
            <a:r>
              <a:rPr lang="hu-HU" smtClean="0"/>
              <a:t>elérhető adatok 2017 decemberéig bezárólag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abszolvált hallgatók mellett a lemorzsolódott hallgatók is</a:t>
            </a:r>
          </a:p>
          <a:p>
            <a:pPr marL="1200150" lvl="3" algn="just">
              <a:spcBef>
                <a:spcPts val="0"/>
              </a:spcBef>
            </a:pPr>
            <a:r>
              <a:rPr lang="hu-HU" smtClean="0"/>
              <a:t>ez jelenleg 603.000 fős sokaság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teljesen megújított módszertan és adatkör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új válaszok lehetőségei, például</a:t>
            </a:r>
          </a:p>
          <a:p>
            <a:pPr marL="1200150" lvl="3" algn="just">
              <a:spcBef>
                <a:spcPts val="0"/>
              </a:spcBef>
            </a:pPr>
            <a:r>
              <a:rPr lang="hu-HU" smtClean="0"/>
              <a:t>képzés alatti ösztöndíjak és külföldi tanulmányok hatása</a:t>
            </a:r>
          </a:p>
          <a:p>
            <a:pPr marL="1200150" lvl="3" algn="just">
              <a:spcBef>
                <a:spcPts val="0"/>
              </a:spcBef>
            </a:pPr>
            <a:r>
              <a:rPr lang="hu-HU" smtClean="0"/>
              <a:t>vállalkozóvá válás követése (EV, KATA)</a:t>
            </a:r>
          </a:p>
          <a:p>
            <a:pPr marL="1200150" lvl="3" algn="just">
              <a:spcBef>
                <a:spcPts val="0"/>
              </a:spcBef>
            </a:pPr>
            <a:r>
              <a:rPr lang="hu-HU" smtClean="0"/>
              <a:t>szektoriális besorolások vizsgálata (TEÁOR, munkaviszony típus, GFO, vállalatméret, stb.)</a:t>
            </a:r>
          </a:p>
          <a:p>
            <a:pPr marL="285750" lvl="1" algn="just">
              <a:spcBef>
                <a:spcPts val="0"/>
              </a:spcBef>
            </a:pPr>
            <a:r>
              <a:rPr lang="hu-HU" smtClean="0"/>
              <a:t>Ütemezés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pályaorientációs infografikák már elkészültek (felvi.hu -&gt; szakkereső)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első adatok várhatóan 2019 március végétől</a:t>
            </a:r>
          </a:p>
          <a:p>
            <a:pPr marL="742950" lvl="2" algn="just">
              <a:spcBef>
                <a:spcPts val="0"/>
              </a:spcBef>
            </a:pPr>
            <a:r>
              <a:rPr lang="hu-HU" smtClean="0"/>
              <a:t>2019 augusztusában nyilvános interaktív kereső felület</a:t>
            </a:r>
          </a:p>
          <a:p>
            <a:pPr marL="1200150" lvl="3" algn="just">
              <a:spcBef>
                <a:spcPts val="0"/>
              </a:spcBef>
            </a:pPr>
            <a:endParaRPr lang="hu-HU" smtClean="0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>
          <a:xfrm>
            <a:off x="5591396" y="6324453"/>
            <a:ext cx="3361217" cy="365125"/>
          </a:xfrm>
        </p:spPr>
        <p:txBody>
          <a:bodyPr/>
          <a:lstStyle/>
          <a:p>
            <a:r>
              <a:rPr lang="hu-HU" sz="1800" smtClean="0">
                <a:solidFill>
                  <a:schemeClr val="accent5"/>
                </a:solidFill>
              </a:rPr>
              <a:t>2019. február 20.</a:t>
            </a:r>
            <a:endParaRPr lang="hu-HU" sz="18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áció.potx" id="{C8D4DD39-FC0C-45AF-B26F-0698854920F6}" vid="{078A9908-FF25-47B9-A2B2-B4C483ACC14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OH_prezentáció_alap</Template>
  <TotalTime>4991</TotalTime>
  <Words>539</Words>
  <Application>Microsoft Office PowerPoint</Application>
  <PresentationFormat>Diavetítés a képernyőre (4:3 oldalarány)</PresentationFormat>
  <Paragraphs>102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Office-téma</vt:lpstr>
      <vt:lpstr>Az agrár-felsőoktatási képzés az adatok tükrében: lemorzsolódás, diplomás pályakövetés</vt:lpstr>
      <vt:lpstr>Lemorzsolódási módszertani kérdések</vt:lpstr>
      <vt:lpstr>Képzés vég indokok</vt:lpstr>
      <vt:lpstr>Képzés vég indokok</vt:lpstr>
      <vt:lpstr>EUROSTUDENT  kutatás -Képzés megszakítás és továbbtanulási tervek hazai összehasonlításban</vt:lpstr>
      <vt:lpstr>EUROSTUDENT  kutatás - Képzés megszakítás és továbbtanulási tervek nemzetközi összehasonlításban</vt:lpstr>
      <vt:lpstr>Diplomás pályakövetési módszertani kérdések</vt:lpstr>
      <vt:lpstr>Pályaorientációs infografikák</vt:lpstr>
      <vt:lpstr>Diplomás pályakövetés megújítása</vt:lpstr>
      <vt:lpstr>Köszönöm a figyelmet. vano.renata@oh.gov.hu</vt:lpstr>
    </vt:vector>
  </TitlesOfParts>
  <Company>Oktatási Hivatal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CÍMSOR</dc:title>
  <dc:creator>Stéger Csilla</dc:creator>
  <cp:lastModifiedBy>Vanó Renáta dr.</cp:lastModifiedBy>
  <cp:revision>365</cp:revision>
  <dcterms:created xsi:type="dcterms:W3CDTF">2017-06-25T18:11:08Z</dcterms:created>
  <dcterms:modified xsi:type="dcterms:W3CDTF">2019-02-27T20:40:45Z</dcterms:modified>
</cp:coreProperties>
</file>