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4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11BF"/>
    <a:srgbClr val="FFFFFF"/>
    <a:srgbClr val="0046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6" autoAdjust="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A8FDA-9AC9-45A4-8FFA-3A084AF7D3D1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B0F7E-8ADC-478B-8ADD-AAC6A2225E9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8024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8023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7945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60731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9891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7422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43681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05021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64510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389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631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4320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8062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2190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1073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F7E-8ADC-478B-8ADD-AAC6A2225E91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1236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634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50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291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60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4348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177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466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574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2733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4330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8096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6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B1842-50FA-495D-A17C-EB3337ABAF26}" type="datetimeFigureOut">
              <a:rPr lang="hu-HU" smtClean="0"/>
              <a:t>2019. 02. 19.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7C7D6-16C4-4CAA-AD5A-7D0C69C261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319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0" y="620688"/>
            <a:ext cx="91720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000" b="1" cap="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agrárképzéshez kapcsolódó tangazdaságok helyzete</a:t>
            </a:r>
          </a:p>
          <a:p>
            <a:pPr algn="ctr"/>
            <a:endParaRPr lang="hu-H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-119960" y="2492896"/>
            <a:ext cx="57720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u-HU" sz="2000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TOSSENBERGER JÁNOS</a:t>
            </a:r>
          </a:p>
          <a:p>
            <a:pPr algn="ctr"/>
            <a:endParaRPr lang="hu-H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KAPOSVÁRI EGYETEM</a:t>
            </a:r>
          </a:p>
          <a:p>
            <a:pPr algn="ctr"/>
            <a:r>
              <a:rPr lang="hu-HU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Agrár- és Környezettudományi Kar</a:t>
            </a:r>
          </a:p>
          <a:p>
            <a:pPr algn="ctr"/>
            <a:endParaRPr lang="hu-H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Budapest</a:t>
            </a:r>
          </a:p>
          <a:p>
            <a:pPr algn="ctr"/>
            <a:r>
              <a:rPr lang="hu-H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2019-02-20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2334032" y="2241294"/>
            <a:ext cx="864096" cy="0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56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TANGAZDASÁGOK  </a:t>
            </a:r>
            <a:b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FINANSZÍROZÁSA ÉS MŰKÖDTETÉSE</a:t>
            </a:r>
            <a:b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JAVASLATOK (3)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5/	Javasoljuk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hogy a </a:t>
            </a:r>
            <a:r>
              <a:rPr lang="hu-HU" sz="26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szakképzési hozzájárulás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sz="2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spe-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ciális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igények további forrásaként 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szolgál	hasson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hu-H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6/	</a:t>
            </a:r>
            <a:r>
              <a:rPr lang="hu-H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Javasoljuk a Tanüzemek további </a:t>
            </a:r>
            <a:r>
              <a:rPr lang="hu-HU" sz="26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funkcióbővítését</a:t>
            </a:r>
            <a:r>
              <a:rPr lang="hu-HU" sz="26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Az 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Egyetemeknek az agrárvállalkozásokkal 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történő </a:t>
            </a:r>
            <a:r>
              <a:rPr lang="hu-HU" sz="26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szorosabb </a:t>
            </a:r>
            <a:r>
              <a:rPr lang="hu-HU" sz="26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együttműködésének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elősegítése 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érdekében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„eredeti” funkciókat (oktatás, 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kutatás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 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továbbképzési 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 szaktanácsadási 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funkcióval is szükségesnek 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tarjuk bővíteni 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regionális alapon). </a:t>
            </a:r>
            <a:endParaRPr lang="hu-HU" sz="2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Előfeltétel: a Tanüzem = </a:t>
            </a:r>
            <a:r>
              <a:rPr lang="hu-HU" sz="26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„Mintagazdaság”</a:t>
            </a:r>
          </a:p>
          <a:p>
            <a:pPr marL="0" indent="0" algn="just">
              <a:buNone/>
            </a:pPr>
            <a:endParaRPr lang="hu-H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31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TANGAZDASÁGOK  </a:t>
            </a:r>
            <a:b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FINANSZÍROZÁSA ÉS MŰKÖDTETÉSE</a:t>
            </a:r>
            <a:b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JAVASLATOK (4)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7/	Javasoljuk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hogy a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szakképzési hozzájárulást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az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intézmények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közvetlenül fogadhassák, továbbá, az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innovációs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alap „újra-élesztését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</a:p>
          <a:p>
            <a:pPr marL="0" indent="0" algn="just">
              <a:lnSpc>
                <a:spcPct val="90000"/>
              </a:lnSpc>
              <a:buNone/>
            </a:pPr>
            <a:endParaRPr lang="hu-H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hangingPunct="0">
              <a:buNone/>
            </a:pP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8/	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Javasoljuk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felső- és középfokú agrár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képzőhelyek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közös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infrastruktúra/területhaszná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latának </a:t>
            </a:r>
            <a:r>
              <a:rPr lang="hu-HU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kialakítá-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sát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telephelyenként,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megyénként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régiónként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azon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helyeken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ahol ez a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kapcsolat/ együttműködés adott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hangingPunct="0"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ilyen típusú együttműködés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költséghaté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konyabb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egyúttal hozzájárulhat a jobb hallgatói utánpótláshoz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hu-HU" sz="2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31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sz="2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hu-HU" sz="2600" b="1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hu-HU" sz="2600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hu-H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Á S  ……</a:t>
            </a:r>
            <a:endParaRPr lang="hu-H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4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 KAPOSVÁRI MODELL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sz="2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hu-H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hu-H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DIGITÁLIS AGRÁR-ÁGAZATI KÉPZŐ- </a:t>
            </a:r>
            <a:endParaRPr lang="hu-H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hu-H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ÉS </a:t>
            </a:r>
            <a:r>
              <a:rPr lang="hu-H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TOVÁBBKÉPZŐ </a:t>
            </a:r>
            <a:r>
              <a:rPr lang="hu-H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KOMPETENCIA </a:t>
            </a:r>
            <a:r>
              <a:rPr lang="hu-H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KÖZPONT” </a:t>
            </a:r>
            <a:endParaRPr lang="hu-H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hu-H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hu-H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DI-AKK</a:t>
            </a:r>
            <a:r>
              <a:rPr lang="hu-H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ctr">
              <a:buNone/>
            </a:pPr>
            <a:endParaRPr lang="hu-H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avagy </a:t>
            </a:r>
            <a:r>
              <a:rPr lang="hu-H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egy Precíziós Tanüzem -</a:t>
            </a:r>
          </a:p>
          <a:p>
            <a:pPr algn="ctr"/>
            <a:r>
              <a:rPr lang="hu-H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>
              <a:buNone/>
            </a:pPr>
            <a:endParaRPr lang="hu-HU" sz="2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44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 MODELL ALAPJA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sz="2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KASPOSVÁRI EGYETEM </a:t>
            </a:r>
          </a:p>
          <a:p>
            <a:pPr marL="0" indent="0" algn="ctr">
              <a:buNone/>
            </a:pPr>
            <a:endParaRPr lang="hu-H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 az </a:t>
            </a:r>
          </a:p>
          <a:p>
            <a:pPr marL="0" indent="0" algn="ctr">
              <a:buNone/>
            </a:pPr>
            <a:endParaRPr lang="hu-H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 </a:t>
            </a:r>
            <a:r>
              <a:rPr lang="hu-H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DASzK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Móricz Zsigmond Mezőgazdasági Szakgimnáziumának</a:t>
            </a:r>
          </a:p>
          <a:p>
            <a:pPr marL="0" indent="0" algn="ctr">
              <a:buNone/>
            </a:pPr>
            <a:endParaRPr lang="hu-H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együttműködése</a:t>
            </a:r>
          </a:p>
        </p:txBody>
      </p:sp>
    </p:spTree>
    <p:extLst>
      <p:ext uri="{BB962C8B-B14F-4D97-AF65-F5344CB8AC3E}">
        <p14:creationId xmlns:p14="http://schemas.microsoft.com/office/powerpoint/2010/main" val="138253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KÖZPONT KÖZVETLEN CÉLJA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hu-HU" sz="2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hu-H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1/	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intézmények hallgatóinak/tanulóinak </a:t>
            </a:r>
            <a:r>
              <a:rPr lang="hu-HU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gyakorlati 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képzés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hu-H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DI-AKK 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technológiai</a:t>
            </a:r>
            <a:r>
              <a:rPr lang="hu-H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gép- és eszközpark-	</a:t>
            </a:r>
            <a:r>
              <a:rPr lang="hu-H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jának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bemutatásával, és a 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gépek/eszközök </a:t>
            </a:r>
            <a:r>
              <a:rPr lang="hu-H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használa-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tának </a:t>
            </a:r>
            <a:r>
              <a:rPr lang="hu-H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készség szintű 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elsajátításával.</a:t>
            </a:r>
          </a:p>
          <a:p>
            <a:pPr marL="0" indent="0" algn="just">
              <a:buNone/>
            </a:pPr>
            <a:endParaRPr lang="hu-H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2/	A gyakorlati oktatást </a:t>
            </a:r>
            <a:r>
              <a:rPr lang="hu-H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végző 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munkatársak, </a:t>
            </a:r>
            <a:r>
              <a:rPr lang="hu-HU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szakoktatók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hu-HU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továbbképzése.</a:t>
            </a:r>
          </a:p>
          <a:p>
            <a:pPr marL="0" indent="0" algn="just">
              <a:buNone/>
            </a:pPr>
            <a:endParaRPr lang="hu-HU" sz="2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	Az </a:t>
            </a:r>
            <a:r>
              <a:rPr lang="hu-H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ágazati </a:t>
            </a:r>
            <a:r>
              <a:rPr lang="hu-H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munkaerőpiaci</a:t>
            </a:r>
            <a:r>
              <a:rPr lang="hu-H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igényeinek mérése, és az 	ezeknek megfelelő </a:t>
            </a:r>
            <a:r>
              <a:rPr lang="hu-HU" sz="28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képzések, </a:t>
            </a:r>
            <a:r>
              <a:rPr lang="hu-HU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készségfejlesztő szolgál-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tatások nyújtása</a:t>
            </a:r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u-H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21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SZAKMAI SZEREPLŐK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80000"/>
              </a:lnSpc>
              <a:buNone/>
            </a:pPr>
            <a:endParaRPr lang="hu-HU" sz="2800" b="1" dirty="0">
              <a:solidFill>
                <a:srgbClr val="FFFF00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	Kaposvári Egyetem, </a:t>
            </a:r>
            <a:endParaRPr lang="hu-HU" sz="9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Agrár- </a:t>
            </a: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 </a:t>
            </a:r>
            <a:r>
              <a:rPr lang="hu-H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Környezettudományi Kar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9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2/	Kaposvári Egyetem, </a:t>
            </a:r>
            <a:endParaRPr lang="hu-HU" sz="9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Felsőoktatási </a:t>
            </a: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 Ipari Együttműködési </a:t>
            </a:r>
            <a:r>
              <a:rPr lang="hu-H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Központ 	(</a:t>
            </a: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FIEK</a:t>
            </a:r>
            <a:r>
              <a:rPr lang="hu-H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9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	Kaposvári Egyetem, </a:t>
            </a:r>
            <a:endParaRPr lang="hu-HU" sz="9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Termékfejlesztési </a:t>
            </a: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 </a:t>
            </a:r>
            <a:r>
              <a:rPr lang="hu-HU" sz="9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Nyomonkövetési</a:t>
            </a:r>
            <a:r>
              <a:rPr lang="hu-H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Kutató Központ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9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4/	AM </a:t>
            </a:r>
            <a:r>
              <a:rPr lang="hu-HU" sz="9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DASzK</a:t>
            </a: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Móricz Zsigmond Mezőgazdasági 	Szakgimnáziuma, Szakközépiskolája és Kollégiuma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hu-HU" sz="9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29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TÁMOGATÓK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hu-H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hu-H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hu-H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	</a:t>
            </a: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Agrárvállalkozások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hu-H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r>
              <a:rPr lang="hu-H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2/	Gép- és technológiakereskedelmi </a:t>
            </a: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vállalkozások</a:t>
            </a:r>
            <a:endParaRPr lang="hu-H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hu-H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r>
              <a:rPr lang="hu-H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3/	Szakmai szervezetek</a:t>
            </a:r>
          </a:p>
        </p:txBody>
      </p:sp>
    </p:spTree>
    <p:extLst>
      <p:ext uri="{BB962C8B-B14F-4D97-AF65-F5344CB8AC3E}">
        <p14:creationId xmlns:p14="http://schemas.microsoft.com/office/powerpoint/2010/main" val="53510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MŰKÖDTETÉS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hu-H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LÉTREHOZANDÓ EGYSÉG MŰKÖDTETÉSÉT AZ EGYÜTTMŰKÖDŐ PARTNEREK KÜLÖN MEGÁLLAPOSDÁSBAN SZABÁLYOZZÁK !</a:t>
            </a:r>
          </a:p>
        </p:txBody>
      </p:sp>
    </p:spTree>
    <p:extLst>
      <p:ext uri="{BB962C8B-B14F-4D97-AF65-F5344CB8AC3E}">
        <p14:creationId xmlns:p14="http://schemas.microsoft.com/office/powerpoint/2010/main" val="141440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hu-HU" sz="28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hu-HU" sz="28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hu-HU" sz="28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hu-HU" sz="28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hu-H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KÖSZÖNÖM A FIGYELMET!</a:t>
            </a:r>
          </a:p>
        </p:txBody>
      </p:sp>
    </p:spTree>
    <p:extLst>
      <p:ext uri="{BB962C8B-B14F-4D97-AF65-F5344CB8AC3E}">
        <p14:creationId xmlns:p14="http://schemas.microsoft.com/office/powerpoint/2010/main" val="161771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-1323" y="15553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PREAMBULUM / ALAPVETŐSÉGEK</a:t>
            </a:r>
            <a:endParaRPr lang="hu-H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728137" y="1196752"/>
            <a:ext cx="79759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	A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társadalmi és gazdasági elvárások teljesülése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csak	korszerű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piacképes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elméleti és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gyakorlati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tudással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rendelkező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mérnökök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hatékony </a:t>
            </a:r>
            <a:r>
              <a:rPr lang="hu-HU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munká-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jával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realizálódhat.</a:t>
            </a:r>
          </a:p>
          <a:p>
            <a:pPr algn="just"/>
            <a:endParaRPr lang="hu-H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2/	Az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elméleti képzés folyamatos tartalmi fejlesztése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mellett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korszerű gyakorlati ismeretek és készségek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fejlesztése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elkerülhetetlen.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	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gyakorlati alapismertek átadása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korszerű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technikai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infrastruktúrával felszerelt tanüzemekben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speciális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gyakorlati ismeretekkel rendelkező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oktatógárda-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 technikai feltételrendszer megléte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esetén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lehetséges.</a:t>
            </a:r>
          </a:p>
          <a:p>
            <a:pPr algn="just"/>
            <a:endParaRPr lang="hu-H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8316416" y="6525344"/>
            <a:ext cx="827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1/16</a:t>
            </a:r>
            <a:endParaRPr lang="hu-HU" sz="1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Egyenes összekötő 8"/>
          <p:cNvCxnSpPr/>
          <p:nvPr/>
        </p:nvCxnSpPr>
        <p:spPr>
          <a:xfrm>
            <a:off x="4138629" y="1196752"/>
            <a:ext cx="864096" cy="0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10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</a:t>
            </a:r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TANGAZDASÁGOK </a:t>
            </a:r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FELADATA</a:t>
            </a:r>
            <a:endParaRPr lang="hu-HU" sz="32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700809"/>
            <a:ext cx="8147248" cy="3528392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hu-HU" sz="1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hu-HU" sz="9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hu-H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tangazdaságok </a:t>
            </a:r>
            <a:r>
              <a:rPr lang="hu-HU" sz="96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elsődleges feladata</a:t>
            </a: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az agrárképzési terület különböző szintjein (graduális, </a:t>
            </a:r>
            <a:r>
              <a:rPr lang="hu-H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posztgraduális </a:t>
            </a: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valamint felnőttképzés) tanulók </a:t>
            </a:r>
            <a:r>
              <a:rPr lang="hu-HU" sz="96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gyakorlati alapoktatásának</a:t>
            </a:r>
            <a:r>
              <a:rPr lang="hu-H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továbbá mindezekhez kapcsolódó kutatási-,  kutatásfejlesztési  és szaktanácsadási feltételek biztosítsa. </a:t>
            </a:r>
          </a:p>
        </p:txBody>
      </p:sp>
    </p:spTree>
    <p:extLst>
      <p:ext uri="{BB962C8B-B14F-4D97-AF65-F5344CB8AC3E}">
        <p14:creationId xmlns:p14="http://schemas.microsoft.com/office/powerpoint/2010/main" val="385628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TANGAZDASÁGOK vs. KLINIKÁK</a:t>
            </a:r>
            <a:endParaRPr lang="hu-HU" sz="32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hu-HU" sz="1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8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MIÉRT IS ?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16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???</a:t>
            </a:r>
            <a:endParaRPr lang="hu-HU" sz="165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5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3552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TANGAZDASÁGOK vs. KLINIKÁK</a:t>
            </a:r>
            <a:endParaRPr lang="hu-HU" sz="32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3552" y="1124744"/>
            <a:ext cx="8229600" cy="518457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11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11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hu-HU" sz="11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icső MÚLT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Mindenki hallott róla !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hu-HU" sz="9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11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lehangoló JELEN: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 tanüzemek döntő hányadban </a:t>
            </a:r>
            <a:r>
              <a:rPr lang="hu-HU" sz="9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műszakilag nem felelnek meg </a:t>
            </a:r>
            <a:r>
              <a:rPr lang="hu-H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az elvárásoknak !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Elavult </a:t>
            </a:r>
            <a:r>
              <a:rPr lang="hu-HU" sz="9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technikával és technológiával felszerelt egységek!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hu-HU" sz="9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112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Az optimista JÖVŐ: 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9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precíziós elven működő Tanüzem! </a:t>
            </a:r>
            <a:endParaRPr lang="hu-HU" sz="9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39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TANGAZDASÁGOK SZERVEZETE </a:t>
            </a:r>
            <a:b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ÉS IRÁNYÍTÁSA</a:t>
            </a:r>
            <a:endParaRPr lang="hu-HU" sz="32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hu-HU" b="1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hu-HU" b="1" dirty="0" smtClean="0">
              <a:solidFill>
                <a:srgbClr val="FFFF00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tangazdaságok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jelenleg leginkább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vagy az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agrárkar részeként,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vagy az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agrárkaron kívüli egyetemi szervezeti egységként, vagy egyetemi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többségi tulajdonban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lévő önálló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szervezetként 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működnek!  </a:t>
            </a:r>
            <a:endParaRPr lang="hu-H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2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TANGAZDASÁGOK  </a:t>
            </a:r>
            <a:b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CÉLIRÁNYOS/HATÉKONY  MŰKÖDTETÉSE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oktatás szempontjából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hatékonyan működni, azaz feladatukat ellátni csak az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agrár kar/intézet szakmai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irányításával képesek, mivel szakmai feladatukat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csak ebben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felügyeleti/irányítási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konstrukcióban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képesek teljesíteni!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agrárkarok a tanüzemek működéséért szakmai felelősséget csak így tudnak vállalni!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hu-H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Árutermelés vs. gyakorlati oktatás!</a:t>
            </a:r>
            <a:endParaRPr lang="hu-H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20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TANGAZDASÁGOK  </a:t>
            </a:r>
            <a:b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FINANSZÍROZÁSA ÉS MŰKÖDTETÉSE</a:t>
            </a:r>
            <a:b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JAVASLATOK (1)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	A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gyakorlati oktatás színvonalas ellátásához,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képzési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 jelentős többletköltsége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miatt,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elkülönített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tangazdasági támogatás bevezetését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javasoljuk, amely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mesteroktatók,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mérnök-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tanárok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foglalkoztatását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biztosítja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hu-H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2/	A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céltámogatás mértékét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 gazdaságok profiljából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adódóan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tényleges szakmai spektrumuk alapján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kell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megállapítani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és azt céltámogatás formájában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javasoljuk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folyósítani.</a:t>
            </a:r>
          </a:p>
          <a:p>
            <a:pPr marL="0" indent="0" algn="just">
              <a:buNone/>
            </a:pPr>
            <a:endParaRPr lang="hu-H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22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TANGAZDASÁGOK  </a:t>
            </a:r>
            <a:br>
              <a:rPr lang="hu-HU" sz="32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FINANSZÍROZÁSA ÉS MŰKÖDTETÉSE</a:t>
            </a:r>
            <a:b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hu-HU" sz="24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JAVASLATOK (2)</a:t>
            </a:r>
            <a:endParaRPr lang="hu-HU" sz="2400" b="1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gyakorlati képzés infrastruktúrája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(szinte) </a:t>
            </a:r>
            <a:r>
              <a:rPr lang="hu-HU" sz="2400" b="1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vala-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mennyi agrárkar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esetében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technikailag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elavult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feltétlenül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szükségesnek tartjuk a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jelenlegi korszerűt-	len infrastruktúra haladéktalan fejlesztését.</a:t>
            </a:r>
          </a:p>
          <a:p>
            <a:pPr marL="0" indent="0" algn="just"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(egyszeri céltámogatás).</a:t>
            </a:r>
          </a:p>
          <a:p>
            <a:pPr marL="0" indent="0" algn="just">
              <a:buNone/>
            </a:pPr>
            <a:endParaRPr lang="hu-H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4/	A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közbeszerzési kötöttség nem teszi lehetővé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ágazati 	sajátosságok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maradéktalan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figyelembevételét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ezért 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javasoljuk 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tangazdaságok 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közbeszerzési kötele-</a:t>
            </a:r>
            <a:r>
              <a:rPr lang="hu-H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400" b="1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zettség</a:t>
            </a:r>
            <a:r>
              <a:rPr lang="hu-H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alóli mentesítését</a:t>
            </a:r>
            <a:r>
              <a:rPr lang="hu-H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hu-H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5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285</Words>
  <Application>Microsoft Office PowerPoint</Application>
  <PresentationFormat>Diavetítés a képernyőre (4:3 oldalarány)</PresentationFormat>
  <Paragraphs>147</Paragraphs>
  <Slides>19</Slides>
  <Notes>15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Office-téma</vt:lpstr>
      <vt:lpstr>PowerPoint bemutató</vt:lpstr>
      <vt:lpstr>PowerPoint bemutató</vt:lpstr>
      <vt:lpstr>A TANGAZDASÁGOK FELADATA</vt:lpstr>
      <vt:lpstr>TANGAZDASÁGOK vs. KLINIKÁK</vt:lpstr>
      <vt:lpstr>TANGAZDASÁGOK vs. KLINIKÁK</vt:lpstr>
      <vt:lpstr>A TANGAZDASÁGOK SZERVEZETE  ÉS IRÁNYÍTÁSA</vt:lpstr>
      <vt:lpstr>A TANGAZDASÁGOK   CÉLIRÁNYOS/HATÉKONY  MŰKÖDTETÉSE</vt:lpstr>
      <vt:lpstr>A TANGAZDASÁGOK   FINANSZÍROZÁSA ÉS MŰKÖDTETÉSE JAVASLATOK (1)</vt:lpstr>
      <vt:lpstr>A TANGAZDASÁGOK   FINANSZÍROZÁSA ÉS MŰKÖDTETÉSE JAVASLATOK (2)</vt:lpstr>
      <vt:lpstr>A TANGAZDASÁGOK   FINANSZÍROZÁSA ÉS MŰKÖDTETÉSE JAVASLATOK (3)</vt:lpstr>
      <vt:lpstr>A TANGAZDASÁGOK   FINANSZÍROZÁSA ÉS MŰKÖDTETÉSE JAVASLATOK (4)</vt:lpstr>
      <vt:lpstr>PowerPoint bemutató</vt:lpstr>
      <vt:lpstr>A  KAPOSVÁRI MODELL</vt:lpstr>
      <vt:lpstr>A  MODELL ALAPJA</vt:lpstr>
      <vt:lpstr>A KÖZPONT KÖZVETLEN CÉLJA</vt:lpstr>
      <vt:lpstr>SZAKMAI SZEREPLŐK</vt:lpstr>
      <vt:lpstr>TÁMOGATÓK</vt:lpstr>
      <vt:lpstr>MŰKÖDTETÉS</vt:lpstr>
      <vt:lpstr>PowerPoint bemutató</vt:lpstr>
    </vt:vector>
  </TitlesOfParts>
  <Company>Kaposvári Egyetem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S4</dc:creator>
  <cp:lastModifiedBy>Kiss Evelin</cp:lastModifiedBy>
  <cp:revision>79</cp:revision>
  <dcterms:created xsi:type="dcterms:W3CDTF">2015-02-26T14:58:34Z</dcterms:created>
  <dcterms:modified xsi:type="dcterms:W3CDTF">2019-02-19T08:58:31Z</dcterms:modified>
</cp:coreProperties>
</file>