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23" r:id="rId3"/>
    <p:sldMasterId id="2147483762" r:id="rId4"/>
    <p:sldMasterId id="2147483766" r:id="rId5"/>
    <p:sldMasterId id="2147483770" r:id="rId6"/>
    <p:sldMasterId id="2147483774" r:id="rId7"/>
    <p:sldMasterId id="2147483778" r:id="rId8"/>
  </p:sldMasterIdLst>
  <p:notesMasterIdLst>
    <p:notesMasterId r:id="rId23"/>
  </p:notesMasterIdLst>
  <p:handoutMasterIdLst>
    <p:handoutMasterId r:id="rId24"/>
  </p:handoutMasterIdLst>
  <p:sldIdLst>
    <p:sldId id="315" r:id="rId9"/>
    <p:sldId id="478" r:id="rId10"/>
    <p:sldId id="489" r:id="rId11"/>
    <p:sldId id="482" r:id="rId12"/>
    <p:sldId id="490" r:id="rId13"/>
    <p:sldId id="491" r:id="rId14"/>
    <p:sldId id="492" r:id="rId15"/>
    <p:sldId id="493" r:id="rId16"/>
    <p:sldId id="500" r:id="rId17"/>
    <p:sldId id="499" r:id="rId18"/>
    <p:sldId id="494" r:id="rId19"/>
    <p:sldId id="495" r:id="rId20"/>
    <p:sldId id="496" r:id="rId21"/>
    <p:sldId id="497" r:id="rId22"/>
  </p:sldIdLst>
  <p:sldSz cx="9144000" cy="6858000" type="screen4x3"/>
  <p:notesSz cx="6797675" cy="987266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9061"/>
    <a:srgbClr val="A69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3" d="100"/>
          <a:sy n="73" d="100"/>
        </p:scale>
        <p:origin x="8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046" y="-78"/>
      </p:cViewPr>
      <p:guideLst>
        <p:guide orient="horz" pos="3127"/>
        <p:guide pos="2141"/>
        <p:guide orient="horz"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15BB2-2070-4862-A053-924EC4753B79}" type="doc">
      <dgm:prSet loTypeId="urn:microsoft.com/office/officeart/2005/8/layout/lProcess1" loCatId="process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hu-HU"/>
        </a:p>
      </dgm:t>
    </dgm:pt>
    <dgm:pt modelId="{E8C0C65C-1A24-4595-A6DD-360C32405332}">
      <dgm:prSet/>
      <dgm:spPr/>
      <dgm:t>
        <a:bodyPr/>
        <a:lstStyle/>
        <a:p>
          <a:pPr rtl="0"/>
          <a:r>
            <a:rPr lang="hu-HU" b="1" dirty="0" smtClean="0">
              <a:latin typeface="Times New Roman" pitchFamily="18" charset="0"/>
              <a:cs typeface="Times New Roman" pitchFamily="18" charset="0"/>
            </a:rPr>
            <a:t>2014. szeptember 11-én Magyarország kormánya aláírta a következő 7 évre szóló Partnerségi Megállapodást az Európai Bizottsággal</a:t>
          </a:r>
          <a:endParaRPr lang="hu-HU" dirty="0">
            <a:latin typeface="Times New Roman" pitchFamily="18" charset="0"/>
            <a:cs typeface="Times New Roman" pitchFamily="18" charset="0"/>
          </a:endParaRPr>
        </a:p>
      </dgm:t>
    </dgm:pt>
    <dgm:pt modelId="{273B3E23-A624-47B5-9525-55D20E4F6B7A}" type="parTrans" cxnId="{40BE2EC7-ACA1-46F6-B141-A05F39A1EF0A}">
      <dgm:prSet/>
      <dgm:spPr/>
      <dgm:t>
        <a:bodyPr/>
        <a:lstStyle/>
        <a:p>
          <a:endParaRPr lang="hu-HU"/>
        </a:p>
      </dgm:t>
    </dgm:pt>
    <dgm:pt modelId="{7C3298C5-AC34-4300-AA71-A6E455A08F88}" type="sibTrans" cxnId="{40BE2EC7-ACA1-46F6-B141-A05F39A1EF0A}">
      <dgm:prSet/>
      <dgm:spPr/>
      <dgm:t>
        <a:bodyPr/>
        <a:lstStyle/>
        <a:p>
          <a:endParaRPr lang="hu-HU"/>
        </a:p>
      </dgm:t>
    </dgm:pt>
    <dgm:pt modelId="{C4B00717-0580-47AF-9F28-4670038EF255}">
      <dgm:prSet/>
      <dgm:spPr/>
      <dgm:t>
        <a:bodyPr/>
        <a:lstStyle/>
        <a:p>
          <a:pPr rtl="0"/>
          <a:r>
            <a:rPr lang="hu-HU" b="1" dirty="0" smtClean="0">
              <a:latin typeface="Times New Roman" pitchFamily="18" charset="0"/>
              <a:cs typeface="Times New Roman" pitchFamily="18" charset="0"/>
            </a:rPr>
            <a:t>1037/2016. (II. 9.) Korm. Határozat az Emberi Erőforrás Fejlesztési Operatív Program éves fejlesztési keretének megállapításáról</a:t>
          </a:r>
          <a:endParaRPr lang="hu-HU" dirty="0">
            <a:latin typeface="Times New Roman" pitchFamily="18" charset="0"/>
            <a:cs typeface="Times New Roman" pitchFamily="18" charset="0"/>
          </a:endParaRPr>
        </a:p>
      </dgm:t>
    </dgm:pt>
    <dgm:pt modelId="{E7A209DC-47F7-4FF6-B333-8F7D8A3A8BCC}" type="parTrans" cxnId="{009ED895-E41C-45BB-8F79-2785394D2E96}">
      <dgm:prSet/>
      <dgm:spPr/>
      <dgm:t>
        <a:bodyPr/>
        <a:lstStyle/>
        <a:p>
          <a:endParaRPr lang="hu-HU"/>
        </a:p>
      </dgm:t>
    </dgm:pt>
    <dgm:pt modelId="{073BA9ED-D72B-4742-A87A-E24EB51402B3}" type="sibTrans" cxnId="{009ED895-E41C-45BB-8F79-2785394D2E96}">
      <dgm:prSet/>
      <dgm:spPr/>
      <dgm:t>
        <a:bodyPr/>
        <a:lstStyle/>
        <a:p>
          <a:endParaRPr lang="hu-HU"/>
        </a:p>
      </dgm:t>
    </dgm:pt>
    <dgm:pt modelId="{D12A5562-D1BF-439C-81D4-31E0A934C7B9}">
      <dgm:prSet/>
      <dgm:spPr/>
      <dgm:t>
        <a:bodyPr/>
        <a:lstStyle/>
        <a:p>
          <a:pPr rtl="0"/>
          <a:r>
            <a:rPr lang="hu-HU" b="1" dirty="0" smtClean="0">
              <a:latin typeface="Times New Roman" pitchFamily="18" charset="0"/>
              <a:cs typeface="Times New Roman" pitchFamily="18" charset="0"/>
            </a:rPr>
            <a:t>1785/2016. (XII. 16.) Korm. határozat a „Fokozatváltás a felsőoktatásban középtávú szakpolitikai stratégia 2016” elfogadásáról</a:t>
          </a:r>
          <a:endParaRPr lang="hu-HU" dirty="0">
            <a:latin typeface="Times New Roman" pitchFamily="18" charset="0"/>
            <a:cs typeface="Times New Roman" pitchFamily="18" charset="0"/>
          </a:endParaRPr>
        </a:p>
      </dgm:t>
    </dgm:pt>
    <dgm:pt modelId="{B6169374-E2D4-44B1-B99E-36550F47BCE8}" type="parTrans" cxnId="{9A0491D5-0405-45FA-968D-E638BA188FE9}">
      <dgm:prSet/>
      <dgm:spPr/>
      <dgm:t>
        <a:bodyPr/>
        <a:lstStyle/>
        <a:p>
          <a:endParaRPr lang="hu-HU"/>
        </a:p>
      </dgm:t>
    </dgm:pt>
    <dgm:pt modelId="{78ACD163-DD8A-4BD0-8C8B-9285D3C77436}" type="sibTrans" cxnId="{9A0491D5-0405-45FA-968D-E638BA188FE9}">
      <dgm:prSet/>
      <dgm:spPr/>
      <dgm:t>
        <a:bodyPr/>
        <a:lstStyle/>
        <a:p>
          <a:endParaRPr lang="hu-HU"/>
        </a:p>
      </dgm:t>
    </dgm:pt>
    <dgm:pt modelId="{7E4BA735-6A4D-4959-BC0E-4C2E302E43E0}">
      <dgm:prSet/>
      <dgm:spPr/>
      <dgm:t>
        <a:bodyPr/>
        <a:lstStyle/>
        <a:p>
          <a:pPr rtl="0"/>
          <a:r>
            <a:rPr lang="hu-HU" b="1" dirty="0" smtClean="0">
              <a:latin typeface="Times New Roman" pitchFamily="18" charset="0"/>
              <a:cs typeface="Times New Roman" pitchFamily="18" charset="0"/>
            </a:rPr>
            <a:t>1359/2017. (VI. 12.) Korm. határozat a „Fokozatváltás a felsőoktatásban középtávú szakpolitikai stratégia 2016” 2016-2020 évekre vonatkozó cselekvési tervéről</a:t>
          </a:r>
          <a:endParaRPr lang="hu-HU" dirty="0">
            <a:latin typeface="Times New Roman" pitchFamily="18" charset="0"/>
            <a:cs typeface="Times New Roman" pitchFamily="18" charset="0"/>
          </a:endParaRPr>
        </a:p>
      </dgm:t>
    </dgm:pt>
    <dgm:pt modelId="{CB64824D-E670-4C32-A3B7-1C103FFB5BFA}" type="parTrans" cxnId="{702B04BA-F6A9-45FF-BC7B-2E8AEC142E9B}">
      <dgm:prSet/>
      <dgm:spPr/>
      <dgm:t>
        <a:bodyPr/>
        <a:lstStyle/>
        <a:p>
          <a:endParaRPr lang="hu-HU"/>
        </a:p>
      </dgm:t>
    </dgm:pt>
    <dgm:pt modelId="{E5C1B01F-1CB7-4507-9C83-BA6F0F9C516A}" type="sibTrans" cxnId="{702B04BA-F6A9-45FF-BC7B-2E8AEC142E9B}">
      <dgm:prSet/>
      <dgm:spPr/>
      <dgm:t>
        <a:bodyPr/>
        <a:lstStyle/>
        <a:p>
          <a:endParaRPr lang="hu-HU"/>
        </a:p>
      </dgm:t>
    </dgm:pt>
    <dgm:pt modelId="{63462DBA-FB25-4658-8961-5050C0127173}">
      <dgm:prSet/>
      <dgm:spPr/>
      <dgm:t>
        <a:bodyPr/>
        <a:lstStyle/>
        <a:p>
          <a:pPr rtl="0"/>
          <a:r>
            <a:rPr lang="hu-HU" b="1" dirty="0" smtClean="0">
              <a:latin typeface="Times New Roman" pitchFamily="18" charset="0"/>
              <a:cs typeface="Times New Roman" pitchFamily="18" charset="0"/>
            </a:rPr>
            <a:t>Stratégiai keret</a:t>
          </a:r>
          <a:endParaRPr lang="hu-HU" b="1" dirty="0">
            <a:latin typeface="Times New Roman" pitchFamily="18" charset="0"/>
            <a:cs typeface="Times New Roman" pitchFamily="18" charset="0"/>
          </a:endParaRPr>
        </a:p>
      </dgm:t>
    </dgm:pt>
    <dgm:pt modelId="{52E0B58C-F43F-4C57-8810-95AC320B996C}" type="sibTrans" cxnId="{B2E3E829-CB40-4C4E-8AB9-A0ACB88444BF}">
      <dgm:prSet/>
      <dgm:spPr/>
      <dgm:t>
        <a:bodyPr/>
        <a:lstStyle/>
        <a:p>
          <a:endParaRPr lang="hu-HU"/>
        </a:p>
      </dgm:t>
    </dgm:pt>
    <dgm:pt modelId="{E19C9CFE-7311-45C6-86FC-E9573C7C8834}" type="parTrans" cxnId="{B2E3E829-CB40-4C4E-8AB9-A0ACB88444BF}">
      <dgm:prSet/>
      <dgm:spPr/>
      <dgm:t>
        <a:bodyPr/>
        <a:lstStyle/>
        <a:p>
          <a:endParaRPr lang="hu-HU"/>
        </a:p>
      </dgm:t>
    </dgm:pt>
    <dgm:pt modelId="{E731C824-9137-49A6-BF1F-55D714D7358E}" type="pres">
      <dgm:prSet presAssocID="{15315BB2-2070-4862-A053-924EC4753B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65A06F5-9AF9-454D-BB95-D56C1C16E169}" type="pres">
      <dgm:prSet presAssocID="{63462DBA-FB25-4658-8961-5050C0127173}" presName="vertFlow" presStyleCnt="0"/>
      <dgm:spPr/>
      <dgm:t>
        <a:bodyPr/>
        <a:lstStyle/>
        <a:p>
          <a:endParaRPr lang="hu-HU"/>
        </a:p>
      </dgm:t>
    </dgm:pt>
    <dgm:pt modelId="{8B8123E9-804D-4B93-BFAA-A3421BFEB86B}" type="pres">
      <dgm:prSet presAssocID="{63462DBA-FB25-4658-8961-5050C0127173}" presName="header" presStyleLbl="node1" presStyleIdx="0" presStyleCnt="1"/>
      <dgm:spPr/>
      <dgm:t>
        <a:bodyPr/>
        <a:lstStyle/>
        <a:p>
          <a:endParaRPr lang="hu-HU"/>
        </a:p>
      </dgm:t>
    </dgm:pt>
    <dgm:pt modelId="{07E6F9E8-3532-40FD-9954-15E118206E5A}" type="pres">
      <dgm:prSet presAssocID="{273B3E23-A624-47B5-9525-55D20E4F6B7A}" presName="parTrans" presStyleLbl="sibTrans2D1" presStyleIdx="0" presStyleCnt="4"/>
      <dgm:spPr/>
      <dgm:t>
        <a:bodyPr/>
        <a:lstStyle/>
        <a:p>
          <a:endParaRPr lang="hu-HU"/>
        </a:p>
      </dgm:t>
    </dgm:pt>
    <dgm:pt modelId="{C2EA8FEE-C16B-4936-99DB-C6B8B1782450}" type="pres">
      <dgm:prSet presAssocID="{E8C0C65C-1A24-4595-A6DD-360C32405332}" presName="child" presStyleLbl="alignAccFollowNode1" presStyleIdx="0" presStyleCnt="4" custScaleX="19446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8A41E0-9720-4814-8CBF-97CAE108C2F8}" type="pres">
      <dgm:prSet presAssocID="{7C3298C5-AC34-4300-AA71-A6E455A08F88}" presName="sibTrans" presStyleLbl="sibTrans2D1" presStyleIdx="1" presStyleCnt="4"/>
      <dgm:spPr/>
      <dgm:t>
        <a:bodyPr/>
        <a:lstStyle/>
        <a:p>
          <a:endParaRPr lang="hu-HU"/>
        </a:p>
      </dgm:t>
    </dgm:pt>
    <dgm:pt modelId="{48B026B1-A3BD-464F-8A26-77E7258ED411}" type="pres">
      <dgm:prSet presAssocID="{C4B00717-0580-47AF-9F28-4670038EF255}" presName="child" presStyleLbl="alignAccFollowNode1" presStyleIdx="1" presStyleCnt="4" custScaleX="19446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320692-9FD4-4C72-8DFB-9F34CDE0CC5A}" type="pres">
      <dgm:prSet presAssocID="{073BA9ED-D72B-4742-A87A-E24EB51402B3}" presName="sibTrans" presStyleLbl="sibTrans2D1" presStyleIdx="2" presStyleCnt="4"/>
      <dgm:spPr/>
      <dgm:t>
        <a:bodyPr/>
        <a:lstStyle/>
        <a:p>
          <a:endParaRPr lang="hu-HU"/>
        </a:p>
      </dgm:t>
    </dgm:pt>
    <dgm:pt modelId="{6C3CC4B6-DB87-4277-89DF-E29C020D0730}" type="pres">
      <dgm:prSet presAssocID="{D12A5562-D1BF-439C-81D4-31E0A934C7B9}" presName="child" presStyleLbl="alignAccFollowNode1" presStyleIdx="2" presStyleCnt="4" custScaleX="19446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863C3B-3FE9-4F6C-B546-82094DF4B698}" type="pres">
      <dgm:prSet presAssocID="{78ACD163-DD8A-4BD0-8C8B-9285D3C77436}" presName="sibTrans" presStyleLbl="sibTrans2D1" presStyleIdx="3" presStyleCnt="4"/>
      <dgm:spPr/>
      <dgm:t>
        <a:bodyPr/>
        <a:lstStyle/>
        <a:p>
          <a:endParaRPr lang="hu-HU"/>
        </a:p>
      </dgm:t>
    </dgm:pt>
    <dgm:pt modelId="{83263428-FC2E-4CE0-ADDE-5467F4D6C0C8}" type="pres">
      <dgm:prSet presAssocID="{7E4BA735-6A4D-4959-BC0E-4C2E302E43E0}" presName="child" presStyleLbl="alignAccFollowNode1" presStyleIdx="3" presStyleCnt="4" custScaleX="19446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572A6A7-E80C-481B-B2A8-C9CB4E671575}" type="presOf" srcId="{15315BB2-2070-4862-A053-924EC4753B79}" destId="{E731C824-9137-49A6-BF1F-55D714D7358E}" srcOrd="0" destOrd="0" presId="urn:microsoft.com/office/officeart/2005/8/layout/lProcess1"/>
    <dgm:cxn modelId="{B8AD17E4-63D8-40D0-A9D1-D21ECDCF2844}" type="presOf" srcId="{78ACD163-DD8A-4BD0-8C8B-9285D3C77436}" destId="{B5863C3B-3FE9-4F6C-B546-82094DF4B698}" srcOrd="0" destOrd="0" presId="urn:microsoft.com/office/officeart/2005/8/layout/lProcess1"/>
    <dgm:cxn modelId="{009ED895-E41C-45BB-8F79-2785394D2E96}" srcId="{63462DBA-FB25-4658-8961-5050C0127173}" destId="{C4B00717-0580-47AF-9F28-4670038EF255}" srcOrd="1" destOrd="0" parTransId="{E7A209DC-47F7-4FF6-B333-8F7D8A3A8BCC}" sibTransId="{073BA9ED-D72B-4742-A87A-E24EB51402B3}"/>
    <dgm:cxn modelId="{B2E3E829-CB40-4C4E-8AB9-A0ACB88444BF}" srcId="{15315BB2-2070-4862-A053-924EC4753B79}" destId="{63462DBA-FB25-4658-8961-5050C0127173}" srcOrd="0" destOrd="0" parTransId="{E19C9CFE-7311-45C6-86FC-E9573C7C8834}" sibTransId="{52E0B58C-F43F-4C57-8810-95AC320B996C}"/>
    <dgm:cxn modelId="{4EC3ACC3-F42B-445F-8FBB-2B9A7DE5D05F}" type="presOf" srcId="{7C3298C5-AC34-4300-AA71-A6E455A08F88}" destId="{038A41E0-9720-4814-8CBF-97CAE108C2F8}" srcOrd="0" destOrd="0" presId="urn:microsoft.com/office/officeart/2005/8/layout/lProcess1"/>
    <dgm:cxn modelId="{C03386BD-AD20-426C-9904-558F2FED4843}" type="presOf" srcId="{C4B00717-0580-47AF-9F28-4670038EF255}" destId="{48B026B1-A3BD-464F-8A26-77E7258ED411}" srcOrd="0" destOrd="0" presId="urn:microsoft.com/office/officeart/2005/8/layout/lProcess1"/>
    <dgm:cxn modelId="{40BE2EC7-ACA1-46F6-B141-A05F39A1EF0A}" srcId="{63462DBA-FB25-4658-8961-5050C0127173}" destId="{E8C0C65C-1A24-4595-A6DD-360C32405332}" srcOrd="0" destOrd="0" parTransId="{273B3E23-A624-47B5-9525-55D20E4F6B7A}" sibTransId="{7C3298C5-AC34-4300-AA71-A6E455A08F88}"/>
    <dgm:cxn modelId="{F28C89F3-744F-4236-A8DE-BC624EB8806D}" type="presOf" srcId="{273B3E23-A624-47B5-9525-55D20E4F6B7A}" destId="{07E6F9E8-3532-40FD-9954-15E118206E5A}" srcOrd="0" destOrd="0" presId="urn:microsoft.com/office/officeart/2005/8/layout/lProcess1"/>
    <dgm:cxn modelId="{702B04BA-F6A9-45FF-BC7B-2E8AEC142E9B}" srcId="{63462DBA-FB25-4658-8961-5050C0127173}" destId="{7E4BA735-6A4D-4959-BC0E-4C2E302E43E0}" srcOrd="3" destOrd="0" parTransId="{CB64824D-E670-4C32-A3B7-1C103FFB5BFA}" sibTransId="{E5C1B01F-1CB7-4507-9C83-BA6F0F9C516A}"/>
    <dgm:cxn modelId="{B1388CF3-B6A1-4FDA-8DC0-55955E9610AC}" type="presOf" srcId="{E8C0C65C-1A24-4595-A6DD-360C32405332}" destId="{C2EA8FEE-C16B-4936-99DB-C6B8B1782450}" srcOrd="0" destOrd="0" presId="urn:microsoft.com/office/officeart/2005/8/layout/lProcess1"/>
    <dgm:cxn modelId="{19B9A242-4AE2-4C0F-9A3E-84FBA5904C32}" type="presOf" srcId="{073BA9ED-D72B-4742-A87A-E24EB51402B3}" destId="{52320692-9FD4-4C72-8DFB-9F34CDE0CC5A}" srcOrd="0" destOrd="0" presId="urn:microsoft.com/office/officeart/2005/8/layout/lProcess1"/>
    <dgm:cxn modelId="{1A286C74-D645-4EEE-A6DF-472B7D31BDE5}" type="presOf" srcId="{D12A5562-D1BF-439C-81D4-31E0A934C7B9}" destId="{6C3CC4B6-DB87-4277-89DF-E29C020D0730}" srcOrd="0" destOrd="0" presId="urn:microsoft.com/office/officeart/2005/8/layout/lProcess1"/>
    <dgm:cxn modelId="{547F67E4-2C43-4EE8-A2A8-C09F0B01223B}" type="presOf" srcId="{7E4BA735-6A4D-4959-BC0E-4C2E302E43E0}" destId="{83263428-FC2E-4CE0-ADDE-5467F4D6C0C8}" srcOrd="0" destOrd="0" presId="urn:microsoft.com/office/officeart/2005/8/layout/lProcess1"/>
    <dgm:cxn modelId="{1621AEAC-8C97-49BD-A94C-A7D298B23595}" type="presOf" srcId="{63462DBA-FB25-4658-8961-5050C0127173}" destId="{8B8123E9-804D-4B93-BFAA-A3421BFEB86B}" srcOrd="0" destOrd="0" presId="urn:microsoft.com/office/officeart/2005/8/layout/lProcess1"/>
    <dgm:cxn modelId="{9A0491D5-0405-45FA-968D-E638BA188FE9}" srcId="{63462DBA-FB25-4658-8961-5050C0127173}" destId="{D12A5562-D1BF-439C-81D4-31E0A934C7B9}" srcOrd="2" destOrd="0" parTransId="{B6169374-E2D4-44B1-B99E-36550F47BCE8}" sibTransId="{78ACD163-DD8A-4BD0-8C8B-9285D3C77436}"/>
    <dgm:cxn modelId="{4C07F860-08D0-405C-891D-F574CCEDE15B}" type="presParOf" srcId="{E731C824-9137-49A6-BF1F-55D714D7358E}" destId="{565A06F5-9AF9-454D-BB95-D56C1C16E169}" srcOrd="0" destOrd="0" presId="urn:microsoft.com/office/officeart/2005/8/layout/lProcess1"/>
    <dgm:cxn modelId="{1AAFEE7D-6A2F-4ADF-AA41-BC4E3FD373CF}" type="presParOf" srcId="{565A06F5-9AF9-454D-BB95-D56C1C16E169}" destId="{8B8123E9-804D-4B93-BFAA-A3421BFEB86B}" srcOrd="0" destOrd="0" presId="urn:microsoft.com/office/officeart/2005/8/layout/lProcess1"/>
    <dgm:cxn modelId="{B8CA27CD-F2BF-4646-B184-91FE0B312F11}" type="presParOf" srcId="{565A06F5-9AF9-454D-BB95-D56C1C16E169}" destId="{07E6F9E8-3532-40FD-9954-15E118206E5A}" srcOrd="1" destOrd="0" presId="urn:microsoft.com/office/officeart/2005/8/layout/lProcess1"/>
    <dgm:cxn modelId="{F670DAA1-E1E2-456E-BD79-AEC14E4E412B}" type="presParOf" srcId="{565A06F5-9AF9-454D-BB95-D56C1C16E169}" destId="{C2EA8FEE-C16B-4936-99DB-C6B8B1782450}" srcOrd="2" destOrd="0" presId="urn:microsoft.com/office/officeart/2005/8/layout/lProcess1"/>
    <dgm:cxn modelId="{F4BDA28D-E190-4190-8CF2-F728A484E149}" type="presParOf" srcId="{565A06F5-9AF9-454D-BB95-D56C1C16E169}" destId="{038A41E0-9720-4814-8CBF-97CAE108C2F8}" srcOrd="3" destOrd="0" presId="urn:microsoft.com/office/officeart/2005/8/layout/lProcess1"/>
    <dgm:cxn modelId="{E67214D4-6512-472D-BC1E-5CC92E7FB1D5}" type="presParOf" srcId="{565A06F5-9AF9-454D-BB95-D56C1C16E169}" destId="{48B026B1-A3BD-464F-8A26-77E7258ED411}" srcOrd="4" destOrd="0" presId="urn:microsoft.com/office/officeart/2005/8/layout/lProcess1"/>
    <dgm:cxn modelId="{5CAC4F8B-3E4B-4B30-826C-0C835865C4E0}" type="presParOf" srcId="{565A06F5-9AF9-454D-BB95-D56C1C16E169}" destId="{52320692-9FD4-4C72-8DFB-9F34CDE0CC5A}" srcOrd="5" destOrd="0" presId="urn:microsoft.com/office/officeart/2005/8/layout/lProcess1"/>
    <dgm:cxn modelId="{6DBEAEAE-CE69-4003-AB31-2F3D1C04B0E1}" type="presParOf" srcId="{565A06F5-9AF9-454D-BB95-D56C1C16E169}" destId="{6C3CC4B6-DB87-4277-89DF-E29C020D0730}" srcOrd="6" destOrd="0" presId="urn:microsoft.com/office/officeart/2005/8/layout/lProcess1"/>
    <dgm:cxn modelId="{69011D72-05DD-4D97-8305-98F9E85C271D}" type="presParOf" srcId="{565A06F5-9AF9-454D-BB95-D56C1C16E169}" destId="{B5863C3B-3FE9-4F6C-B546-82094DF4B698}" srcOrd="7" destOrd="0" presId="urn:microsoft.com/office/officeart/2005/8/layout/lProcess1"/>
    <dgm:cxn modelId="{C63D5BE2-E579-4A74-9A6D-52F208643D27}" type="presParOf" srcId="{565A06F5-9AF9-454D-BB95-D56C1C16E169}" destId="{83263428-FC2E-4CE0-ADDE-5467F4D6C0C8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123E9-804D-4B93-BFAA-A3421BFEB86B}">
      <dsp:nvSpPr>
        <dsp:cNvPr id="0" name=""/>
        <dsp:cNvSpPr/>
      </dsp:nvSpPr>
      <dsp:spPr>
        <a:xfrm>
          <a:off x="2569785" y="0"/>
          <a:ext cx="3285365" cy="821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b="1" kern="1200" dirty="0" smtClean="0">
              <a:latin typeface="Times New Roman" pitchFamily="18" charset="0"/>
              <a:cs typeface="Times New Roman" pitchFamily="18" charset="0"/>
            </a:rPr>
            <a:t>Stratégiai keret</a:t>
          </a:r>
          <a:endParaRPr lang="hu-HU" sz="3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3841" y="24056"/>
        <a:ext cx="3237253" cy="773229"/>
      </dsp:txXfrm>
    </dsp:sp>
    <dsp:sp modelId="{07E6F9E8-3532-40FD-9954-15E118206E5A}">
      <dsp:nvSpPr>
        <dsp:cNvPr id="0" name=""/>
        <dsp:cNvSpPr/>
      </dsp:nvSpPr>
      <dsp:spPr>
        <a:xfrm rot="5400000">
          <a:off x="4140600" y="893208"/>
          <a:ext cx="143734" cy="1437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EA8FEE-C16B-4936-99DB-C6B8B1782450}">
      <dsp:nvSpPr>
        <dsp:cNvPr id="0" name=""/>
        <dsp:cNvSpPr/>
      </dsp:nvSpPr>
      <dsp:spPr>
        <a:xfrm>
          <a:off x="1018074" y="1108810"/>
          <a:ext cx="6388786" cy="821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Times New Roman" pitchFamily="18" charset="0"/>
              <a:cs typeface="Times New Roman" pitchFamily="18" charset="0"/>
            </a:rPr>
            <a:t>2014. szeptember 11-én Magyarország kormánya aláírta a következő 7 évre szóló Partnerségi Megállapodást az Európai Bizottsággal</a:t>
          </a:r>
          <a:endParaRPr lang="hu-H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2130" y="1132866"/>
        <a:ext cx="6340674" cy="773229"/>
      </dsp:txXfrm>
    </dsp:sp>
    <dsp:sp modelId="{038A41E0-9720-4814-8CBF-97CAE108C2F8}">
      <dsp:nvSpPr>
        <dsp:cNvPr id="0" name=""/>
        <dsp:cNvSpPr/>
      </dsp:nvSpPr>
      <dsp:spPr>
        <a:xfrm rot="5400000">
          <a:off x="4140600" y="2002019"/>
          <a:ext cx="143734" cy="1437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0501"/>
                <a:satOff val="-3472"/>
                <a:lumOff val="16056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0501"/>
                <a:satOff val="-3472"/>
                <a:lumOff val="16056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0501"/>
                <a:satOff val="-3472"/>
                <a:lumOff val="160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B026B1-A3BD-464F-8A26-77E7258ED411}">
      <dsp:nvSpPr>
        <dsp:cNvPr id="0" name=""/>
        <dsp:cNvSpPr/>
      </dsp:nvSpPr>
      <dsp:spPr>
        <a:xfrm>
          <a:off x="1018074" y="2217621"/>
          <a:ext cx="6388786" cy="821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Times New Roman" pitchFamily="18" charset="0"/>
              <a:cs typeface="Times New Roman" pitchFamily="18" charset="0"/>
            </a:rPr>
            <a:t>1037/2016. (II. 9.) Korm. Határozat az Emberi Erőforrás Fejlesztési Operatív Program éves fejlesztési keretének megállapításáról</a:t>
          </a:r>
          <a:endParaRPr lang="hu-H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2130" y="2241677"/>
        <a:ext cx="6340674" cy="773229"/>
      </dsp:txXfrm>
    </dsp:sp>
    <dsp:sp modelId="{52320692-9FD4-4C72-8DFB-9F34CDE0CC5A}">
      <dsp:nvSpPr>
        <dsp:cNvPr id="0" name=""/>
        <dsp:cNvSpPr/>
      </dsp:nvSpPr>
      <dsp:spPr>
        <a:xfrm rot="5400000">
          <a:off x="4140600" y="3110829"/>
          <a:ext cx="143734" cy="1437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1001"/>
                <a:satOff val="-6944"/>
                <a:lumOff val="32113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41001"/>
                <a:satOff val="-6944"/>
                <a:lumOff val="32113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41001"/>
                <a:satOff val="-6944"/>
                <a:lumOff val="321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3CC4B6-DB87-4277-89DF-E29C020D0730}">
      <dsp:nvSpPr>
        <dsp:cNvPr id="0" name=""/>
        <dsp:cNvSpPr/>
      </dsp:nvSpPr>
      <dsp:spPr>
        <a:xfrm>
          <a:off x="1018074" y="3326432"/>
          <a:ext cx="6388786" cy="821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Times New Roman" pitchFamily="18" charset="0"/>
              <a:cs typeface="Times New Roman" pitchFamily="18" charset="0"/>
            </a:rPr>
            <a:t>1785/2016. (XII. 16.) Korm. határozat a „Fokozatváltás a felsőoktatásban középtávú szakpolitikai stratégia 2016” elfogadásáról</a:t>
          </a:r>
          <a:endParaRPr lang="hu-H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2130" y="3350488"/>
        <a:ext cx="6340674" cy="773229"/>
      </dsp:txXfrm>
    </dsp:sp>
    <dsp:sp modelId="{B5863C3B-3FE9-4F6C-B546-82094DF4B698}">
      <dsp:nvSpPr>
        <dsp:cNvPr id="0" name=""/>
        <dsp:cNvSpPr/>
      </dsp:nvSpPr>
      <dsp:spPr>
        <a:xfrm rot="5400000">
          <a:off x="4140600" y="4219640"/>
          <a:ext cx="143734" cy="14373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0501"/>
                <a:satOff val="-3472"/>
                <a:lumOff val="16056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20501"/>
                <a:satOff val="-3472"/>
                <a:lumOff val="16056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20501"/>
                <a:satOff val="-3472"/>
                <a:lumOff val="160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263428-FC2E-4CE0-ADDE-5467F4D6C0C8}">
      <dsp:nvSpPr>
        <dsp:cNvPr id="0" name=""/>
        <dsp:cNvSpPr/>
      </dsp:nvSpPr>
      <dsp:spPr>
        <a:xfrm>
          <a:off x="1018074" y="4435242"/>
          <a:ext cx="6388786" cy="82134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Times New Roman" pitchFamily="18" charset="0"/>
              <a:cs typeface="Times New Roman" pitchFamily="18" charset="0"/>
            </a:rPr>
            <a:t>1359/2017. (VI. 12.) Korm. határozat a „Fokozatváltás a felsőoktatásban középtávú szakpolitikai stratégia 2016” 2016-2020 évekre vonatkozó cselekvési tervéről</a:t>
          </a:r>
          <a:endParaRPr lang="hu-H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2130" y="4459298"/>
        <a:ext cx="6340674" cy="773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FC645-EEA6-4DD7-B028-C540C6A7A9A6}" type="datetimeFigureOut">
              <a:rPr lang="hu-HU"/>
              <a:pPr>
                <a:defRPr/>
              </a:pPr>
              <a:t>2018. 11. 12.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BF16B5-A69D-4C26-8918-475D31CCBF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847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31F981-AFB7-4D5F-BA47-87C66F2F57A3}" type="datetimeFigureOut">
              <a:rPr lang="hu-HU"/>
              <a:pPr>
                <a:defRPr/>
              </a:pPr>
              <a:t>2018. 11. 12.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239"/>
            <a:ext cx="5438775" cy="4442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08EAC5-FA94-4EC5-9122-7D9569EACC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853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2FD0D1-9B44-4BA0-8FBD-8D535462445C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6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2FD0D1-9B44-4BA0-8FBD-8D535462445C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6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2FD0D1-9B44-4BA0-8FBD-8D535462445C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6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995D-2059-4704-BDEF-2CE308328754}" type="datetimeFigureOut">
              <a:rPr lang="hu-HU"/>
              <a:pPr>
                <a:defRPr/>
              </a:pPr>
              <a:t>2018. 11. 12.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479E8F8-720A-416B-B518-E553237436C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287C-43F9-48A2-8387-0C544AC3EC4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1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6099-93D8-4ACE-9150-0096614BAA29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8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9561-5D9B-4AFC-A1C2-D8D7DA65FD7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77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287C-43F9-48A2-8387-0C544AC3EC4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7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6099-93D8-4ACE-9150-0096614BAA29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74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9561-5D9B-4AFC-A1C2-D8D7DA65FD7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2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287C-43F9-48A2-8387-0C544AC3EC4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2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6099-93D8-4ACE-9150-0096614BAA29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07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9561-5D9B-4AFC-A1C2-D8D7DA65FD7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36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287C-43F9-48A2-8387-0C544AC3EC4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2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6099-93D8-4ACE-9150-0096614BAA29}" type="datetimeFigureOut">
              <a:rPr lang="hu-HU"/>
              <a:pPr>
                <a:defRPr/>
              </a:pPr>
              <a:t>2018. 11. 12.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6099-93D8-4ACE-9150-0096614BAA29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8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9561-5D9B-4AFC-A1C2-D8D7DA65FD7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78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287C-43F9-48A2-8387-0C544AC3EC4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2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9561-5D9B-4AFC-A1C2-D8D7DA65FD74}" type="datetimeFigureOut">
              <a:rPr lang="hu-HU"/>
              <a:pPr>
                <a:defRPr/>
              </a:pPr>
              <a:t>2018. 11. 12.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287C-43F9-48A2-8387-0C544AC3EC42}" type="datetimeFigureOut">
              <a:rPr lang="hu-HU"/>
              <a:pPr>
                <a:defRPr/>
              </a:pPr>
              <a:t>2018. 11. 12.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D376-08B7-4C17-85D1-F4F32589CC3C}" type="datetimeFigureOut">
              <a:rPr lang="hu-HU"/>
              <a:pPr>
                <a:defRPr/>
              </a:pPr>
              <a:t>2018. 11. 12.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0DA5-C898-496D-9FA3-55DAB3841E0C}" type="datetimeFigureOut">
              <a:rPr lang="hu-HU"/>
              <a:pPr>
                <a:defRPr/>
              </a:pPr>
              <a:t>2018. 11. 12.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DB2EC-83C9-4DCF-B61F-E6A6449D3666}" type="datetimeFigureOut">
              <a:rPr lang="hu-HU"/>
              <a:pPr>
                <a:defRPr/>
              </a:pPr>
              <a:t>2018. 11. 12.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6099-93D8-4ACE-9150-0096614BAA29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8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9561-5D9B-4AFC-A1C2-D8D7DA65FD7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9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jpe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B3398C-EE82-43AF-8B8C-8AE4F8204A43}" type="datetimeFigureOut">
              <a:rPr lang="hu-HU"/>
              <a:pPr>
                <a:defRPr/>
              </a:pPr>
              <a:t>2018. 11. 12.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27C512-561C-47B7-BCD3-6E2EE5331E6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15875"/>
            <a:ext cx="91408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E2066-4176-462B-85E0-3BCB58870BE7}" type="datetimeFigureOut">
              <a:rPr lang="hu-HU"/>
              <a:pPr>
                <a:defRPr/>
              </a:pPr>
              <a:t>2018. 11. 12.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AEA751-E9E8-4FFC-8043-E4483DD002BE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15875"/>
            <a:ext cx="91408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DDF74F-A8BC-47EA-8D10-D13863591FEA}" type="datetimeFigureOut">
              <a:rPr lang="hu-HU"/>
              <a:pPr>
                <a:defRPr/>
              </a:pPr>
              <a:t>2018. 11. 12.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B0D684-FFED-4075-ADA6-879C0485C793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15875"/>
            <a:ext cx="91408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E2066-4176-462B-85E0-3BCB58870BE7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AEA751-E9E8-4FFC-8043-E4483DD002BE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5493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15875"/>
            <a:ext cx="91408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E2066-4176-462B-85E0-3BCB58870BE7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AEA751-E9E8-4FFC-8043-E4483DD002BE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1561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15875"/>
            <a:ext cx="91408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E2066-4176-462B-85E0-3BCB58870BE7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AEA751-E9E8-4FFC-8043-E4483DD002BE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046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15875"/>
            <a:ext cx="91408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E2066-4176-462B-85E0-3BCB58870BE7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AEA751-E9E8-4FFC-8043-E4483DD002BE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7498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15875"/>
            <a:ext cx="91408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E2066-4176-462B-85E0-3BCB58870BE7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2018. 11. 12.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AEA751-E9E8-4FFC-8043-E4483DD002BE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5221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sh.hu/thm/1/indi1_3_1.htm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Uniós források felhasználása a </a:t>
            </a:r>
            <a:r>
              <a:rPr lang="hu-H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felsőoktatásban</a:t>
            </a:r>
            <a:r>
              <a:rPr lang="hu-H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hu-H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hu-H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sz="2800" b="1" dirty="0" smtClean="0"/>
              <a:t/>
            </a:r>
            <a:br>
              <a:rPr lang="hu-HU" sz="2800" b="1" dirty="0" smtClean="0"/>
            </a:br>
            <a:endParaRPr lang="hu-HU" sz="2000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403648" y="5157193"/>
            <a:ext cx="6984776" cy="1008112"/>
          </a:xfrm>
        </p:spPr>
        <p:txBody>
          <a:bodyPr>
            <a:normAutofit/>
          </a:bodyPr>
          <a:lstStyle/>
          <a:p>
            <a:pPr algn="r" eaLnBrk="1" hangingPunct="1">
              <a:spcBef>
                <a:spcPts val="0"/>
              </a:spcBef>
              <a:buFont typeface="Arial" charset="0"/>
              <a:buNone/>
              <a:tabLst>
                <a:tab pos="3763963" algn="l"/>
              </a:tabLst>
              <a:defRPr/>
            </a:pPr>
            <a:r>
              <a:rPr lang="hu-HU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r. Horváth Zita</a:t>
            </a:r>
          </a:p>
          <a:p>
            <a:pPr algn="r" eaLnBrk="1" hangingPunct="1">
              <a:spcBef>
                <a:spcPts val="0"/>
              </a:spcBef>
              <a:tabLst>
                <a:tab pos="3763963" algn="l"/>
              </a:tabLst>
              <a:defRPr/>
            </a:pP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Felsőoktatásért Felelős Helyettes Államtitkárság</a:t>
            </a:r>
          </a:p>
          <a:p>
            <a:pPr algn="r" eaLnBrk="1" hangingPunct="1">
              <a:spcBef>
                <a:spcPts val="0"/>
              </a:spcBef>
              <a:tabLst>
                <a:tab pos="3763963" algn="l"/>
              </a:tabLst>
              <a:defRPr/>
            </a:pPr>
            <a:endParaRPr lang="hu-H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24723"/>
              </p:ext>
            </p:extLst>
          </p:nvPr>
        </p:nvGraphicFramePr>
        <p:xfrm>
          <a:off x="539553" y="1129126"/>
          <a:ext cx="8186823" cy="5482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8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Rangsor</a:t>
                      </a:r>
                      <a:endParaRPr lang="hu-HU" sz="7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Intézmény neve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Megítélt összes EFOP támogatás (Mrd HUF)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Szegedi Tudományegyetem</a:t>
                      </a:r>
                      <a:endParaRPr lang="hu-HU" sz="700" b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20,15</a:t>
                      </a:r>
                      <a:endParaRPr lang="hu-HU" sz="700" b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Debreceni Egyetem</a:t>
                      </a:r>
                      <a:endParaRPr lang="hu-HU" sz="700" b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19,23</a:t>
                      </a:r>
                      <a:endParaRPr lang="hu-HU" sz="700" b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Pécsi Tudományegyetem</a:t>
                      </a:r>
                      <a:endParaRPr lang="hu-HU" sz="700" b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18,09</a:t>
                      </a:r>
                      <a:endParaRPr lang="hu-HU" sz="700" b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Eötvös Loránd Tudományegyetem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10,19</a:t>
                      </a:r>
                      <a:endParaRPr lang="hu-HU" sz="700" b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Tempus Közalapítvány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hu-HU" sz="700" b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Széchenyi István Egyetem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6,52</a:t>
                      </a:r>
                      <a:endParaRPr lang="hu-HU" sz="700" b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Budapesti Műszaki és Gazdaságtudományi Egyetem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5,96</a:t>
                      </a:r>
                      <a:endParaRPr lang="hu-HU" sz="700" b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Miskolci Egyetem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5,22</a:t>
                      </a:r>
                      <a:endParaRPr lang="hu-HU" sz="700" b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Eszterházy Károly Egyetem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4,25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hu-HU" sz="700" b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Pannon Egyetem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b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4,12</a:t>
                      </a:r>
                      <a:endParaRPr lang="hu-HU" sz="700" b="0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Soproni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4,09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Budapesti Corvinus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4,08</a:t>
                      </a:r>
                      <a:endParaRPr lang="hu-HU" sz="7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Magyar Képzőművészeti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3,28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Óbudai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3,12</a:t>
                      </a:r>
                      <a:endParaRPr lang="hu-HU" sz="7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Oktatási Hivatal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2,93</a:t>
                      </a:r>
                      <a:endParaRPr lang="hu-HU" sz="7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Állatorvostudományi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Semmelweis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2,57</a:t>
                      </a:r>
                      <a:endParaRPr lang="hu-HU" sz="7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Kaposvári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2,53</a:t>
                      </a:r>
                      <a:endParaRPr lang="hu-HU" sz="7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Szent István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2,38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Neumann János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2,22</a:t>
                      </a:r>
                      <a:endParaRPr lang="hu-HU" sz="7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Budapesti Gazdasági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Dunaújvárosi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1,39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Eötvös József Főiskola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0,97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Nyíregyházi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0,93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Edutus Főiskola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Moholy-Nagy Művészeti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Pázmány Péter Katolikus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Testnevelési Egyetem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Kodolányi János Főiskola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0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Wáli István Református Cigány Szakkollégium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20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Szent Miklós Görögkatolikus Diákotthon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0,129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330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Görögkatolikus Egyetemi és Főiskolai Kollégium Cigány Szakkollégium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0,12654</a:t>
                      </a:r>
                      <a:endParaRPr lang="hu-HU" sz="7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Evangélikus Roma Szakkollégium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0,12650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20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Szegedi Keresztény Roma Szakkollégium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0,1259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Gál Ferenc Főiskola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0,1257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Gábor Dénes Főiskola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Wekerle Sándor Üzleti Főiskola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0,072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Tan Kapuja Buddhista Főiskola</a:t>
                      </a:r>
                      <a:endParaRPr lang="hu-HU" sz="7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hu-HU" sz="7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01" marR="38501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5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143795202"/>
              </p:ext>
            </p:extLst>
          </p:nvPr>
        </p:nvGraphicFramePr>
        <p:xfrm>
          <a:off x="323528" y="1124745"/>
          <a:ext cx="8424937" cy="5471108"/>
        </p:xfrm>
        <a:graphic>
          <a:graphicData uri="http://schemas.openxmlformats.org/drawingml/2006/table">
            <a:tbl>
              <a:tblPr firstRow="1" firstCol="1" bandRow="1"/>
              <a:tblGrid>
                <a:gridCol w="2807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Fejlesztési program neve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Támogatott felsőoktatási célok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Megítélt támogatás (Mrd Ft)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Gazdaságfejlesztési és Innovációs Operatív </a:t>
                      </a:r>
                      <a:r>
                        <a:rPr lang="hu-H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Program (GINOP)</a:t>
                      </a:r>
                      <a:endParaRPr lang="hu-H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felsőoktatás fokozott részvétele a technológia-intenzív vállalatok - elsősorban a KKV-k - innovációs kompetenciájának felépítésében,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kutatói kiválóság erősítése,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felsőoktatási és ipari együttműködési központok (FIEK) építése,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KFI infrastruktúra modernizációja,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oktatói és kutatói utánpótlás növelése,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felsőoktatási inkubációs szolgáltatások </a:t>
                      </a:r>
                      <a:r>
                        <a:rPr lang="hu-HU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fejlesztése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88,94</a:t>
                      </a:r>
                      <a:endParaRPr lang="hu-H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Versenyképes Közép-Magyarország Operatív </a:t>
                      </a:r>
                      <a:r>
                        <a:rPr lang="hu-H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Program (VEKOP)</a:t>
                      </a:r>
                      <a:endParaRPr lang="hu-H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 kutatócsoportok számának növelése és az eredményes pályázati tevékenység </a:t>
                      </a:r>
                      <a:r>
                        <a:rPr lang="hu-HU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fokozása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hu-H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Horizont </a:t>
                      </a:r>
                      <a:r>
                        <a:rPr lang="hu-H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(H2020)</a:t>
                      </a:r>
                      <a:endParaRPr lang="hu-H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kutatói kiválóság erősítése,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társadalmi innovációt elősegítő programok indítása,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globális KFI versenyképesség </a:t>
                      </a:r>
                      <a:r>
                        <a:rPr lang="hu-HU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növelése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7,46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Környezeti és Energiahatékonysági Operatív </a:t>
                      </a:r>
                      <a:r>
                        <a:rPr lang="hu-H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Program</a:t>
                      </a:r>
                      <a:r>
                        <a:rPr lang="hu-HU" sz="1200" b="1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(KEHOP)</a:t>
                      </a:r>
                      <a:endParaRPr lang="hu-H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2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gazdaságos és hatékony természeti erőforrás használat</a:t>
                      </a:r>
                      <a:endParaRPr lang="hu-H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15,22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Összesen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117,62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20" marR="44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4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Európai Unió 2020 stratégia felsőoktatási céljainak teljesülése</a:t>
            </a: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302616517"/>
              </p:ext>
            </p:extLst>
          </p:nvPr>
        </p:nvGraphicFramePr>
        <p:xfrm>
          <a:off x="3663950" y="3140969"/>
          <a:ext cx="5228532" cy="2664294"/>
        </p:xfrm>
        <a:graphic>
          <a:graphicData uri="http://schemas.openxmlformats.org/drawingml/2006/table">
            <a:tbl>
              <a:tblPr firstRow="1" firstCol="1" bandRow="1"/>
              <a:tblGrid>
                <a:gridCol w="1307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hu-HU" sz="9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5276" marR="5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2014 (%)</a:t>
                      </a:r>
                      <a:endParaRPr lang="hu-HU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5276" marR="5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2015 (%)</a:t>
                      </a:r>
                      <a:endParaRPr lang="hu-HU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5276" marR="5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2016 (%)</a:t>
                      </a:r>
                      <a:endParaRPr lang="hu-HU" sz="12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5276" marR="5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EU28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76" marR="5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11,3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76" marR="5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11,2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76" marR="5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11,1</a:t>
                      </a:r>
                      <a:endParaRPr lang="hu-HU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76" marR="5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HU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76" marR="5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11,9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76" marR="5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11,6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76" marR="5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11,4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276" marR="552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Ellipszis 6"/>
          <p:cNvSpPr/>
          <p:nvPr/>
        </p:nvSpPr>
        <p:spPr>
          <a:xfrm>
            <a:off x="323528" y="1268760"/>
            <a:ext cx="3168352" cy="38164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felsőfokú vagy azzal egyenértékű végzettséget szerzettek arányának növelését a lakosság 30-34 éves korosztályának </a:t>
            </a:r>
            <a:r>
              <a:rPr lang="hu-H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tekintetében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07904" y="2155793"/>
            <a:ext cx="53285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A 15-24 éves korosztály aránya a teljes népességhez viszonyítva</a:t>
            </a:r>
          </a:p>
          <a:p>
            <a:pPr lvl="0" algn="just"/>
            <a:r>
              <a:rPr lang="hu-HU" sz="1000" dirty="0"/>
              <a:t>(Forrás: https://www.ksh.hu/docs/hun/eurostat_tablak/tabl/tps00010.html)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323528" y="5348064"/>
            <a:ext cx="3168352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34 %</a:t>
            </a:r>
            <a:endParaRPr lang="hu-H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8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Európai Unió 2020 stratégia 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KFI </a:t>
            </a: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céljainak teljesülése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023201191"/>
              </p:ext>
            </p:extLst>
          </p:nvPr>
        </p:nvGraphicFramePr>
        <p:xfrm>
          <a:off x="3574951" y="3717032"/>
          <a:ext cx="5256585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 (%)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 (%)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 (%)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 (%)</a:t>
                      </a:r>
                    </a:p>
                    <a:p>
                      <a:pPr algn="ctr"/>
                      <a:r>
                        <a:rPr lang="hu-HU" sz="1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előzetes adat</a:t>
                      </a:r>
                      <a:endParaRPr lang="hu-H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Arial" pitchFamily="34" charset="0"/>
                          <a:cs typeface="Arial" pitchFamily="34" charset="0"/>
                        </a:rPr>
                        <a:t>EU28</a:t>
                      </a:r>
                      <a:endParaRPr lang="hu-H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Arial" pitchFamily="34" charset="0"/>
                          <a:cs typeface="Arial" pitchFamily="34" charset="0"/>
                        </a:rPr>
                        <a:t>2,03</a:t>
                      </a:r>
                      <a:endParaRPr lang="hu-H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Arial" pitchFamily="34" charset="0"/>
                          <a:cs typeface="Arial" pitchFamily="34" charset="0"/>
                        </a:rPr>
                        <a:t>2,03</a:t>
                      </a:r>
                      <a:endParaRPr lang="hu-H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Arial" pitchFamily="34" charset="0"/>
                          <a:cs typeface="Arial" pitchFamily="34" charset="0"/>
                        </a:rPr>
                        <a:t>2,03</a:t>
                      </a:r>
                      <a:endParaRPr lang="hu-H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Arial" pitchFamily="34" charset="0"/>
                          <a:cs typeface="Arial" pitchFamily="34" charset="0"/>
                        </a:rPr>
                        <a:t>HU</a:t>
                      </a:r>
                      <a:endParaRPr lang="hu-H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Arial" pitchFamily="34" charset="0"/>
                          <a:cs typeface="Arial" pitchFamily="34" charset="0"/>
                        </a:rPr>
                        <a:t>1,36</a:t>
                      </a:r>
                      <a:endParaRPr lang="hu-H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Arial" pitchFamily="34" charset="0"/>
                          <a:cs typeface="Arial" pitchFamily="34" charset="0"/>
                        </a:rPr>
                        <a:t>1,38</a:t>
                      </a:r>
                      <a:endParaRPr lang="hu-H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Arial" pitchFamily="34" charset="0"/>
                          <a:cs typeface="Arial" pitchFamily="34" charset="0"/>
                        </a:rPr>
                        <a:t>1,22</a:t>
                      </a:r>
                      <a:endParaRPr lang="hu-H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Arial" pitchFamily="34" charset="0"/>
                          <a:cs typeface="Arial" pitchFamily="34" charset="0"/>
                        </a:rPr>
                        <a:t>1,35</a:t>
                      </a:r>
                      <a:endParaRPr lang="hu-H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Ellipszis 4"/>
          <p:cNvSpPr/>
          <p:nvPr/>
        </p:nvSpPr>
        <p:spPr>
          <a:xfrm>
            <a:off x="395536" y="1340768"/>
            <a:ext cx="2880320" cy="35283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K+F </a:t>
            </a:r>
            <a:r>
              <a:rPr lang="hu-H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ráfordítások </a:t>
            </a:r>
            <a:r>
              <a:rPr lang="hu-H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GDP arányos </a:t>
            </a:r>
            <a:r>
              <a:rPr lang="hu-H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növelése</a:t>
            </a:r>
          </a:p>
        </p:txBody>
      </p:sp>
      <p:sp>
        <p:nvSpPr>
          <p:cNvPr id="6" name="Ellipszis 5"/>
          <p:cNvSpPr/>
          <p:nvPr/>
        </p:nvSpPr>
        <p:spPr>
          <a:xfrm>
            <a:off x="395536" y="5204048"/>
            <a:ext cx="288032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1,8 %</a:t>
            </a:r>
            <a:endParaRPr lang="hu-H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574951" y="2533546"/>
            <a:ext cx="556904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K+F ráfordítások </a:t>
            </a:r>
            <a:r>
              <a:rPr lang="hu-HU" b="1" dirty="0"/>
              <a:t>a GDP </a:t>
            </a:r>
            <a:r>
              <a:rPr lang="hu-HU" b="1" dirty="0" smtClean="0"/>
              <a:t>százalékában</a:t>
            </a:r>
          </a:p>
          <a:p>
            <a:r>
              <a:rPr lang="hu-HU" sz="1100" dirty="0"/>
              <a:t>(forrás: </a:t>
            </a:r>
            <a:r>
              <a:rPr lang="hu-HU" sz="1100" dirty="0">
                <a:hlinkClick r:id="rId2"/>
              </a:rPr>
              <a:t>http://</a:t>
            </a:r>
            <a:r>
              <a:rPr lang="hu-HU" sz="1100" dirty="0" smtClean="0">
                <a:hlinkClick r:id="rId2"/>
              </a:rPr>
              <a:t>www.ksh.hu/thm/1/indi1_3_1.html</a:t>
            </a:r>
            <a:r>
              <a:rPr lang="hu-HU" sz="1100" dirty="0"/>
              <a:t>, http://</a:t>
            </a:r>
            <a:r>
              <a:rPr lang="hu-HU" sz="1100" dirty="0" smtClean="0"/>
              <a:t>ec.europa.eu/eurostat/tgm/table.do?tab=table&amp;init=1&amp;language=en&amp;pcode=t2020_20&amp;plugin=1)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96528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4860032" y="2132856"/>
            <a:ext cx="4104456" cy="2304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Köszönöm megtisztelő figyelmüket!</a:t>
            </a:r>
          </a:p>
          <a:p>
            <a:pPr marL="0" indent="0" algn="ctr">
              <a:buNone/>
            </a:pPr>
            <a:endParaRPr lang="hu-HU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hu-HU" sz="1800" b="1" dirty="0" err="1" smtClean="0"/>
              <a:t>zita.horvath</a:t>
            </a:r>
            <a:r>
              <a:rPr lang="hu-HU" sz="1800" b="1" dirty="0" smtClean="0"/>
              <a:t>@</a:t>
            </a:r>
            <a:r>
              <a:rPr lang="hu-HU" sz="1800" b="1" dirty="0" err="1" smtClean="0"/>
              <a:t>emmi.gov.hu</a:t>
            </a:r>
            <a:endParaRPr lang="hu-HU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96752"/>
            <a:ext cx="465695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9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0" y="1125538"/>
            <a:ext cx="9144000" cy="631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z="3200" dirty="0"/>
              <a:t/>
            </a:r>
            <a:br>
              <a:rPr lang="hu-HU" sz="3200" dirty="0"/>
            </a:br>
            <a:endParaRPr lang="hu-HU" dirty="0" smtClean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05009150"/>
              </p:ext>
            </p:extLst>
          </p:nvPr>
        </p:nvGraphicFramePr>
        <p:xfrm>
          <a:off x="323529" y="1124744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18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0" y="1125538"/>
            <a:ext cx="9144000" cy="93531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Az Emberi Erőforrás Fejlesztési Operatív Program (EFOP) </a:t>
            </a:r>
            <a:endParaRPr lang="hu-HU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623368573"/>
              </p:ext>
            </p:extLst>
          </p:nvPr>
        </p:nvGraphicFramePr>
        <p:xfrm>
          <a:off x="395288" y="2132856"/>
          <a:ext cx="7776000" cy="4160131"/>
        </p:xfrm>
        <a:graphic>
          <a:graphicData uri="http://schemas.openxmlformats.org/drawingml/2006/table">
            <a:tbl>
              <a:tblPr firstRow="1" firstCol="1" bandRow="1"/>
              <a:tblGrid>
                <a:gridCol w="38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Szakpolitikai célok az </a:t>
                      </a:r>
                      <a:r>
                        <a:rPr lang="hu-H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EFOP-ban</a:t>
                      </a:r>
                      <a:endParaRPr lang="hu-H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cél megvalósítására fordított támogatás összege (Mrd Ft)</a:t>
                      </a:r>
                      <a:endParaRPr lang="hu-H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felsőfokúnak megfelelő szintű oktatás minőségének és hozzáférhetőségének együttes javítása</a:t>
                      </a:r>
                      <a:endParaRPr lang="hu-H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munkaerő-piaci kompetenciák javítása a felsőoktatási rendszerben</a:t>
                      </a: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Kutatás, innováció és intelligens szakosodás növelése a felsőfokú oktatási rendszer fejlesztésén és kapcsolódó humánerőforrás fejlesztéseken keresztül</a:t>
                      </a: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Felsőoktatási infrastrukturális fejlesztések</a:t>
                      </a: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Felsőoktatás hozzájárulása a társadalmi innovációban kidolgozott fejlesztésekhez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0,69</a:t>
                      </a:r>
                      <a:endParaRPr lang="hu-H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Összesen</a:t>
                      </a:r>
                      <a:endParaRPr lang="hu-H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</a:t>
                      </a:r>
                      <a:endParaRPr lang="hu-H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6549723"/>
            <a:ext cx="25811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(Forrás: </a:t>
            </a:r>
            <a:r>
              <a:rPr kumimoji="0" lang="hu-H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palyazat.gov.hu</a:t>
            </a: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sajátszerkesztés)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1844824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dirty="0"/>
          </a:p>
          <a:p>
            <a:pPr algn="just"/>
            <a:endParaRPr lang="hu-HU" b="1" dirty="0"/>
          </a:p>
          <a:p>
            <a:pPr algn="just"/>
            <a:endParaRPr lang="hu-HU" dirty="0"/>
          </a:p>
          <a:p>
            <a:pPr algn="just"/>
            <a:endParaRPr lang="hu-HU" b="1" dirty="0" smtClean="0"/>
          </a:p>
          <a:p>
            <a:pPr algn="just"/>
            <a:endParaRPr lang="hu-HU" dirty="0"/>
          </a:p>
          <a:p>
            <a:pPr algn="just"/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91074"/>
              </p:ext>
            </p:extLst>
          </p:nvPr>
        </p:nvGraphicFramePr>
        <p:xfrm>
          <a:off x="107505" y="1118031"/>
          <a:ext cx="9000998" cy="5524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0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Azonosító szám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Cím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Eljárásrend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Megítélt támogatás (Mrd Ft)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Támogatott projektek száma (db 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EFOP-3.2.6-16.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tanulók képesség-kibontakoztatásának elősegítése a köznevelési intézményekben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kiemelt (Magyar Képzőművészeti Egyetem (konzorciumvezető)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2,89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0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EFOP-3.2.13-17.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Az alap- és középfokú iskolák pályaorientációs tevékenységét, kiemelten az MTMI készségeket és kompetenciákat támogató pályaorientációs szakmai módszertan átfogó megalapozása és fejlesztése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4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EFOP-3.4.1-15.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Roma szakkollégiumok támogatása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(felsőoktatás társfelelős)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1,15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EFOP-3.4.2-VEKOP-15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Campus </a:t>
                      </a:r>
                      <a:r>
                        <a:rPr lang="hu-HU" sz="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Mundi</a:t>
                      </a: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felsőoktatási mobilitási és </a:t>
                      </a:r>
                      <a:r>
                        <a:rPr lang="hu-HU" sz="8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nemzetköziesítési</a:t>
                      </a: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program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kiemelt (Tempus Közalapítvány)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EFOP-3.4.3-16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Felsőoktatási intézményi fejlesztések a felsőfokú oktatás minőségének és hozzáférhetőségének együttes javítása érdekében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24,92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0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EFOP-3.4.4-16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felsőoktatásba való bekerülést elősegítő készségfejlesztő és kommunikációs programok megvalósítása, valamint az MTMI szakok népszerűsítése a felsőoktatásban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7,91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7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EFOP-3.4.5-VEKOP-17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Rendszerszintű fejlesztések és hozzáférés bővítését szolgáló ágazati programok a felsőoktatásban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kiemelt (Oktatási Hivatal)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1,93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7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EFOP-3.4.6-VEKOP-17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Intézményi irányítás fejlesztése a felsőoktatásban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3,98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7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EFOP-3.5.1-16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Duális és kooperatív felsőoktatási képzések, felsőoktatási szakképzési és szakirányú továbbképzések fejlesztése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5,72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0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EFOP-3.5.2-17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Duális és gyakorlatorientált felsőoktatási képzések fejlesztése és oktatási innováció a szociális munka és a segítő szakmák terén valamint a mérnökpedagógia és a szakmai tanári szakok esetében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1,19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7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EFOP-3.6.1-16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Intelligens szakosodást szolgáló intézményi fejlesztések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7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EFOP-3.6.2-16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Tematikus kutatási hálózati együttműködések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20,21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27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EFOP-3.6.3-VEKOP-16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Felsőoktatási hallgatók tudományos műhelyeinek és programjainak támogatása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9,67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7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EFOP-4.2.1-16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Felsőoktatási infrastruktúra fejlesztése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28,53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34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EFOP-5.2.5-18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Társadalmi innovációk – Új módszerek kidolgozása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0,69</a:t>
                      </a:r>
                      <a:endParaRPr lang="hu-HU" sz="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hu-HU" sz="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0252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Összesen</a:t>
                      </a: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</a:t>
                      </a:r>
                      <a:endParaRPr lang="hu-HU" sz="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</a:t>
                      </a:r>
                      <a:endParaRPr lang="hu-HU" sz="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95" marR="2199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9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1207036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3.4 A felsőfokúnak megfelelő szintű oktatás minőségének és hozzáférhetőségének együttes javítása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3851920" y="2492896"/>
            <a:ext cx="5112567" cy="39604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5600" dirty="0" smtClean="0"/>
              <a:t>• </a:t>
            </a:r>
            <a:r>
              <a:rPr lang="hu-HU" sz="5600" b="1" dirty="0" smtClean="0"/>
              <a:t>EFOP-3.2.13-17</a:t>
            </a:r>
            <a:r>
              <a:rPr lang="hu-HU" sz="5600" dirty="0"/>
              <a:t>. </a:t>
            </a:r>
            <a:r>
              <a:rPr lang="hu-HU" sz="5600" dirty="0" smtClean="0"/>
              <a:t>„Az </a:t>
            </a:r>
            <a:r>
              <a:rPr lang="hu-HU" sz="5600" dirty="0"/>
              <a:t>alap- és középfokú iskolák pályaorientációs tevékenységét, kiemelten az MTMI készségeket és kompetenciákat támogató pályaorientációs szakmai módszertan átfogó megalapozása és </a:t>
            </a:r>
            <a:r>
              <a:rPr lang="hu-HU" sz="5600" dirty="0" smtClean="0"/>
              <a:t>fejlesztése”</a:t>
            </a:r>
          </a:p>
          <a:p>
            <a:pPr marL="0" indent="0">
              <a:buNone/>
            </a:pPr>
            <a:r>
              <a:rPr lang="hu-HU" sz="5600" dirty="0"/>
              <a:t>•</a:t>
            </a:r>
            <a:r>
              <a:rPr lang="hu-HU" sz="5600" b="1" dirty="0"/>
              <a:t>EFOP-3.4.1-15.</a:t>
            </a:r>
            <a:r>
              <a:rPr lang="hu-HU" sz="5600" dirty="0"/>
              <a:t> „Roma szakkollégiumok támogatása” (társadalmi felzárkózási szakterület a felelőse)</a:t>
            </a:r>
          </a:p>
          <a:p>
            <a:pPr marL="0" indent="0">
              <a:buNone/>
            </a:pPr>
            <a:r>
              <a:rPr lang="hu-HU" sz="5600" dirty="0" smtClean="0"/>
              <a:t>•</a:t>
            </a:r>
            <a:r>
              <a:rPr lang="hu-HU" sz="5600" b="1" dirty="0" smtClean="0"/>
              <a:t>EFOP-3.4.2-VEKOP-15</a:t>
            </a:r>
            <a:r>
              <a:rPr lang="hu-HU" sz="5600" dirty="0"/>
              <a:t>. „Campus </a:t>
            </a:r>
            <a:r>
              <a:rPr lang="hu-HU" sz="5600" dirty="0" err="1"/>
              <a:t>Mundi</a:t>
            </a:r>
            <a:r>
              <a:rPr lang="hu-HU" sz="5600" dirty="0"/>
              <a:t> - felsőoktatási mobilitási és </a:t>
            </a:r>
            <a:r>
              <a:rPr lang="hu-HU" sz="5600" dirty="0" err="1"/>
              <a:t>nemzetköziesítési</a:t>
            </a:r>
            <a:r>
              <a:rPr lang="hu-HU" sz="5600" dirty="0"/>
              <a:t> </a:t>
            </a:r>
            <a:r>
              <a:rPr lang="hu-HU" sz="5600" dirty="0" smtClean="0"/>
              <a:t>program”,</a:t>
            </a:r>
            <a:endParaRPr lang="hu-HU" sz="5600" dirty="0"/>
          </a:p>
          <a:p>
            <a:pPr marL="0" indent="0">
              <a:buNone/>
            </a:pPr>
            <a:r>
              <a:rPr lang="hu-HU" sz="5600" dirty="0" smtClean="0"/>
              <a:t>•</a:t>
            </a:r>
            <a:r>
              <a:rPr lang="hu-HU" sz="5600" b="1" dirty="0" smtClean="0"/>
              <a:t>EFOP-3.4.3-16</a:t>
            </a:r>
            <a:r>
              <a:rPr lang="hu-HU" sz="5600" b="1" dirty="0"/>
              <a:t>. </a:t>
            </a:r>
            <a:r>
              <a:rPr lang="hu-HU" sz="5600" dirty="0"/>
              <a:t>„Felsőoktatási intézményi fejlesztések a felsőfokú oktatás minőségének és hozzáférhetőségének együttes javítása érdekében</a:t>
            </a:r>
            <a:r>
              <a:rPr lang="hu-HU" sz="5600" dirty="0" smtClean="0"/>
              <a:t>”</a:t>
            </a:r>
            <a:endParaRPr lang="hu-HU" sz="5600" dirty="0"/>
          </a:p>
          <a:p>
            <a:pPr marL="0" indent="0">
              <a:buNone/>
            </a:pPr>
            <a:r>
              <a:rPr lang="hu-HU" sz="5600" dirty="0" smtClean="0"/>
              <a:t>•</a:t>
            </a:r>
            <a:r>
              <a:rPr lang="hu-HU" sz="5600" b="1" dirty="0" smtClean="0"/>
              <a:t>EFOP-3.4.4-16</a:t>
            </a:r>
            <a:r>
              <a:rPr lang="hu-HU" sz="5600" b="1" dirty="0"/>
              <a:t>. </a:t>
            </a:r>
            <a:r>
              <a:rPr lang="hu-HU" sz="5600" dirty="0"/>
              <a:t>„A felsőoktatásba való bekerülést elősegítő készségfejlesztő és kommunikációs programok megvalósítása, valamint az MTMI szakok népszerűsítése a felsőoktatásban</a:t>
            </a:r>
            <a:r>
              <a:rPr lang="hu-HU" sz="5600" dirty="0" smtClean="0"/>
              <a:t>”</a:t>
            </a:r>
            <a:endParaRPr lang="hu-HU" sz="5600" dirty="0"/>
          </a:p>
          <a:p>
            <a:pPr marL="0" indent="0">
              <a:buNone/>
            </a:pPr>
            <a:r>
              <a:rPr lang="hu-HU" sz="5600" dirty="0" smtClean="0"/>
              <a:t>•</a:t>
            </a:r>
            <a:r>
              <a:rPr lang="hu-HU" sz="5600" b="1" dirty="0" smtClean="0"/>
              <a:t>EFOP-3.4.5-VEKOP-17</a:t>
            </a:r>
            <a:r>
              <a:rPr lang="hu-HU" sz="5600" dirty="0"/>
              <a:t>. „Rendszerszintű fejlesztések és hozzáférés bővítését szolgáló ágazati programok a felsőoktatásban</a:t>
            </a:r>
            <a:r>
              <a:rPr lang="hu-HU" sz="5600" dirty="0" smtClean="0"/>
              <a:t>”</a:t>
            </a:r>
            <a:endParaRPr lang="hu-HU" sz="5600" dirty="0"/>
          </a:p>
          <a:p>
            <a:pPr marL="0" indent="0">
              <a:buNone/>
            </a:pPr>
            <a:r>
              <a:rPr lang="hu-HU" sz="5600" dirty="0" smtClean="0"/>
              <a:t>•</a:t>
            </a:r>
            <a:r>
              <a:rPr lang="hu-HU" sz="5600" b="1" dirty="0" smtClean="0"/>
              <a:t>EFOP-3.4.6-VEKOP-17</a:t>
            </a:r>
            <a:r>
              <a:rPr lang="hu-HU" sz="5600" b="1" dirty="0"/>
              <a:t>.</a:t>
            </a:r>
            <a:r>
              <a:rPr lang="hu-HU" sz="5600" dirty="0"/>
              <a:t> „Intézményi irányítás fejlesztése a felsőoktatásban” – nincs még döntés a támogatásban részesítettek </a:t>
            </a:r>
            <a:r>
              <a:rPr lang="hu-HU" sz="5600" dirty="0" smtClean="0"/>
              <a:t>köréről.</a:t>
            </a:r>
            <a:endParaRPr lang="hu-HU" sz="5600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>
          <a:xfrm>
            <a:off x="539552" y="1196752"/>
            <a:ext cx="3168352" cy="5112568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hátrányosabb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helyzetűek felemelkedésének elősegítése, </a:t>
            </a:r>
          </a:p>
          <a:p>
            <a:pPr lvl="0">
              <a:buFont typeface="Arial" pitchFamily="34" charset="0"/>
              <a:buChar char="•"/>
            </a:pPr>
            <a:r>
              <a:rPr lang="hu-HU" sz="1400" b="1" dirty="0">
                <a:latin typeface="Arial" pitchFamily="34" charset="0"/>
                <a:cs typeface="Arial" pitchFamily="34" charset="0"/>
              </a:rPr>
              <a:t>a túlfutók és a lemorzsolódok számának csökkentése,</a:t>
            </a:r>
          </a:p>
          <a:p>
            <a:pPr lvl="0">
              <a:buFont typeface="Arial" pitchFamily="34" charset="0"/>
              <a:buChar char="•"/>
            </a:pPr>
            <a:r>
              <a:rPr lang="hu-HU" sz="1400" b="1" dirty="0">
                <a:latin typeface="Arial" pitchFamily="34" charset="0"/>
                <a:cs typeface="Arial" pitchFamily="34" charset="0"/>
              </a:rPr>
              <a:t>a továbbképzésben résztvevők növelése,</a:t>
            </a:r>
          </a:p>
          <a:p>
            <a:pPr lvl="0">
              <a:buFont typeface="Arial" pitchFamily="34" charset="0"/>
              <a:buChar char="•"/>
            </a:pPr>
            <a:r>
              <a:rPr lang="hu-HU" sz="1400" b="1" dirty="0">
                <a:latin typeface="Arial" pitchFamily="34" charset="0"/>
                <a:cs typeface="Arial" pitchFamily="34" charset="0"/>
              </a:rPr>
              <a:t>a hallgatói mobilitás fokozása,</a:t>
            </a:r>
          </a:p>
          <a:p>
            <a:pPr lvl="0">
              <a:buFont typeface="Arial" pitchFamily="34" charset="0"/>
              <a:buChar char="•"/>
            </a:pPr>
            <a:r>
              <a:rPr lang="hu-HU" sz="1400" b="1" dirty="0">
                <a:latin typeface="Arial" pitchFamily="34" charset="0"/>
                <a:cs typeface="Arial" pitchFamily="34" charset="0"/>
              </a:rPr>
              <a:t>a felsőoktatás teljesítményközpontú átalakítása,</a:t>
            </a:r>
          </a:p>
          <a:p>
            <a:pPr lvl="0">
              <a:buFont typeface="Arial" pitchFamily="34" charset="0"/>
              <a:buChar char="•"/>
            </a:pPr>
            <a:r>
              <a:rPr lang="hu-HU" sz="1400" b="1" dirty="0">
                <a:latin typeface="Arial" pitchFamily="34" charset="0"/>
                <a:cs typeface="Arial" pitchFamily="34" charset="0"/>
              </a:rPr>
              <a:t>közvetlen részvételt növelő beavatkozások,</a:t>
            </a:r>
          </a:p>
          <a:p>
            <a:pPr lvl="0">
              <a:buFont typeface="Arial" pitchFamily="34" charset="0"/>
              <a:buChar char="•"/>
            </a:pPr>
            <a:r>
              <a:rPr lang="hu-HU" sz="1400" b="1" dirty="0">
                <a:latin typeface="Arial" pitchFamily="34" charset="0"/>
                <a:cs typeface="Arial" pitchFamily="34" charset="0"/>
              </a:rPr>
              <a:t>szervezet átalakítás és fejlesztés,</a:t>
            </a:r>
          </a:p>
          <a:p>
            <a:pPr lvl="0">
              <a:buFont typeface="Arial" pitchFamily="34" charset="0"/>
              <a:buChar char="•"/>
            </a:pPr>
            <a:r>
              <a:rPr lang="hu-HU" sz="1400" b="1" dirty="0">
                <a:latin typeface="Arial" pitchFamily="34" charset="0"/>
                <a:cs typeface="Arial" pitchFamily="34" charset="0"/>
              </a:rPr>
              <a:t>képzési szerkezet átalakítása,</a:t>
            </a:r>
          </a:p>
          <a:p>
            <a:pPr lvl="0">
              <a:buFont typeface="Arial" pitchFamily="34" charset="0"/>
              <a:buChar char="•"/>
            </a:pPr>
            <a:r>
              <a:rPr lang="hu-HU" sz="1400" b="1" dirty="0">
                <a:latin typeface="Arial" pitchFamily="34" charset="0"/>
                <a:cs typeface="Arial" pitchFamily="34" charset="0"/>
              </a:rPr>
              <a:t>tartalomfejlesztés,</a:t>
            </a:r>
          </a:p>
          <a:p>
            <a:pPr lvl="0">
              <a:buFont typeface="Arial" pitchFamily="34" charset="0"/>
              <a:buChar char="•"/>
            </a:pPr>
            <a:r>
              <a:rPr lang="hu-HU" sz="1400" b="1" dirty="0">
                <a:latin typeface="Arial" pitchFamily="34" charset="0"/>
                <a:cs typeface="Arial" pitchFamily="34" charset="0"/>
              </a:rPr>
              <a:t>oktatásmódszertan megújítása, digitalizálása,</a:t>
            </a:r>
          </a:p>
          <a:p>
            <a:pPr lvl="0">
              <a:buFont typeface="Arial" pitchFamily="34" charset="0"/>
              <a:buChar char="•"/>
            </a:pPr>
            <a:r>
              <a:rPr lang="hu-HU" sz="1400" b="1" dirty="0" err="1">
                <a:latin typeface="Arial" pitchFamily="34" charset="0"/>
                <a:cs typeface="Arial" pitchFamily="34" charset="0"/>
              </a:rPr>
              <a:t>nemzetköziesítési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 folyamatok.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610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024" y="1268760"/>
            <a:ext cx="3471858" cy="857256"/>
          </a:xfrm>
        </p:spPr>
        <p:txBody>
          <a:bodyPr>
            <a:noAutofit/>
          </a:bodyPr>
          <a:lstStyle/>
          <a:p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3.5. A 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munkaerő-piaci </a:t>
            </a: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kompetenciák javítása a felsőoktatási rendszerben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4355975" y="2214554"/>
            <a:ext cx="4022493" cy="4000528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r>
              <a:rPr lang="hu-HU" b="1" dirty="0" smtClean="0"/>
              <a:t>EFOP-3.5.1-16</a:t>
            </a:r>
            <a:r>
              <a:rPr lang="hu-HU" b="1" dirty="0"/>
              <a:t>.</a:t>
            </a:r>
            <a:r>
              <a:rPr lang="hu-HU" dirty="0"/>
              <a:t> „Duális és kooperatív felsőoktatási képzések, felsőoktatási szakképzési és szakirányú továbbképzések fejlesztése</a:t>
            </a:r>
            <a:r>
              <a:rPr lang="hu-HU" dirty="0" smtClean="0"/>
              <a:t>”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b="1" dirty="0" smtClean="0"/>
              <a:t>EFOP-3.5.2-17</a:t>
            </a:r>
            <a:r>
              <a:rPr lang="hu-HU" b="1" dirty="0"/>
              <a:t>.</a:t>
            </a:r>
            <a:r>
              <a:rPr lang="hu-HU" dirty="0"/>
              <a:t> „Duális és gyakorlatorientált felsőoktatási képzések fejlesztése és oktatási innováció a szociális munka és a segítő szakmák terén valamint a mérnökpedagógia és a szakmai tanári szakok esetében</a:t>
            </a:r>
            <a:r>
              <a:rPr lang="hu-HU" dirty="0" smtClean="0"/>
              <a:t>”</a:t>
            </a:r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>
          <a:xfrm>
            <a:off x="908566" y="1124744"/>
            <a:ext cx="3159378" cy="52565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transzverzális készségek, beleértve a vállalkozói szellem fejlesztése,</a:t>
            </a:r>
          </a:p>
          <a:p>
            <a:pPr>
              <a:buFont typeface="Arial" pitchFamily="34" charset="0"/>
              <a:buChar char="•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távoktatás és a nyílt forrású tanulás fejlesztése,</a:t>
            </a:r>
          </a:p>
          <a:p>
            <a:pPr>
              <a:buFont typeface="Arial" pitchFamily="34" charset="0"/>
              <a:buChar char="•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rugalmas képzési kínálat biztosítása,</a:t>
            </a:r>
          </a:p>
          <a:p>
            <a:pPr>
              <a:buFont typeface="Arial" pitchFamily="34" charset="0"/>
              <a:buChar char="•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képzők pedagógiai és nyelvi kompetenciáinak növelése,</a:t>
            </a:r>
          </a:p>
          <a:p>
            <a:pPr>
              <a:buFont typeface="Arial" pitchFamily="34" charset="0"/>
              <a:buChar char="•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duális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képzések elindítása,</a:t>
            </a:r>
          </a:p>
          <a:p>
            <a:pPr>
              <a:buFont typeface="Arial" pitchFamily="34" charset="0"/>
              <a:buChar char="•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felsőoktatás rendszerébe tartozó szakképzések bővítése,</a:t>
            </a:r>
          </a:p>
          <a:p>
            <a:pPr>
              <a:buFont typeface="Arial" pitchFamily="34" charset="0"/>
              <a:buChar char="•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felsőoktatás rendszerébe tartozó rövid ciklusú, valamint felsőfokú tovább- és átképzési programok indítása,</a:t>
            </a:r>
          </a:p>
          <a:p>
            <a:pPr>
              <a:buFont typeface="Arial" pitchFamily="34" charset="0"/>
              <a:buChar char="•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vállalkozási ismeretek beépítése a tananyagokba,</a:t>
            </a:r>
          </a:p>
          <a:p>
            <a:pPr>
              <a:buFont typeface="Arial" pitchFamily="34" charset="0"/>
              <a:buChar char="•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képzések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és modulok fejlesztése,</a:t>
            </a:r>
          </a:p>
          <a:p>
            <a:pPr>
              <a:buFont typeface="Arial" pitchFamily="34" charset="0"/>
              <a:buChar char="•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hiányszakmák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esetében célzott képzési programok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indítása.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908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55976" y="1196752"/>
            <a:ext cx="4428482" cy="1567076"/>
          </a:xfrm>
        </p:spPr>
        <p:txBody>
          <a:bodyPr>
            <a:noAutofit/>
          </a:bodyPr>
          <a:lstStyle/>
          <a:p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3.6 Kutatás, innováció és intelligens szakosodás növelése a felsőfokú oktatási rendszer fejlesztésén és kapcsolódó humánerőforrás fejlesztéseken keresztül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4067944" y="2924944"/>
            <a:ext cx="4714908" cy="307411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EFOP-3.6.1-16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. „Intelligens szakosodást szolgáló intézményi fejlesztések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457200" lvl="1" indent="0">
              <a:buNone/>
            </a:pP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hu-HU" sz="1400" dirty="0">
                <a:latin typeface="Arial" pitchFamily="34" charset="0"/>
                <a:cs typeface="Arial" pitchFamily="34" charset="0"/>
              </a:rPr>
              <a:t>•	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EFOP-3.6.2-16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. „Tematikus kutatási hálózati együttműködések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457200" lvl="1" indent="0">
              <a:buNone/>
            </a:pP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hu-HU" sz="1400" dirty="0">
                <a:latin typeface="Arial" pitchFamily="34" charset="0"/>
                <a:cs typeface="Arial" pitchFamily="34" charset="0"/>
              </a:rPr>
              <a:t>•	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EFOP-3.6.3-VEKOP-16.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 „Felsőoktatási hallgatók tudományos műhelyeinek és programjainak támogatása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”</a:t>
            </a: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>
          <a:xfrm>
            <a:off x="467544" y="1196752"/>
            <a:ext cx="3888432" cy="5184576"/>
          </a:xfrm>
        </p:spPr>
        <p:txBody>
          <a:bodyPr/>
          <a:lstStyle/>
          <a:p>
            <a:r>
              <a:rPr lang="hu-HU" sz="1400" b="1" dirty="0"/>
              <a:t>•	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 err="1">
                <a:latin typeface="Arial" pitchFamily="34" charset="0"/>
                <a:cs typeface="Arial" pitchFamily="34" charset="0"/>
              </a:rPr>
              <a:t>spin-off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 és </a:t>
            </a:r>
            <a:r>
              <a:rPr lang="hu-HU" sz="1400" b="1" dirty="0" err="1">
                <a:latin typeface="Arial" pitchFamily="34" charset="0"/>
                <a:cs typeface="Arial" pitchFamily="34" charset="0"/>
              </a:rPr>
              <a:t>start-up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 ökoszisztémák kiépítésének humánoldali támogatása,</a:t>
            </a:r>
          </a:p>
          <a:p>
            <a:r>
              <a:rPr lang="hu-HU" sz="1400" b="1" dirty="0">
                <a:latin typeface="Arial" pitchFamily="34" charset="0"/>
                <a:cs typeface="Arial" pitchFamily="34" charset="0"/>
              </a:rPr>
              <a:t>•	K+F+I szakemberek képzése,</a:t>
            </a:r>
          </a:p>
          <a:p>
            <a:r>
              <a:rPr lang="hu-HU" sz="1400" b="1" dirty="0">
                <a:latin typeface="Arial" pitchFamily="34" charset="0"/>
                <a:cs typeface="Arial" pitchFamily="34" charset="0"/>
              </a:rPr>
              <a:t>•	</a:t>
            </a:r>
            <a:r>
              <a:rPr lang="hu-HU" sz="1400" b="1" dirty="0" err="1">
                <a:latin typeface="Arial" pitchFamily="34" charset="0"/>
                <a:cs typeface="Arial" pitchFamily="34" charset="0"/>
              </a:rPr>
              <a:t>entrepreneurship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 szemléletformálás beépítése az oktatásba,</a:t>
            </a:r>
          </a:p>
          <a:p>
            <a:r>
              <a:rPr lang="hu-HU" sz="1400" b="1" dirty="0">
                <a:latin typeface="Arial" pitchFamily="34" charset="0"/>
                <a:cs typeface="Arial" pitchFamily="34" charset="0"/>
              </a:rPr>
              <a:t>•	a nagy kutatási infrastruktúrákhoz való hozzáférhetőség megteremtése, a felsőoktatási, illetve vállalati kutatási infrastruktúrához való kölcsönös hozzáférés biztosítása,</a:t>
            </a:r>
          </a:p>
          <a:p>
            <a:r>
              <a:rPr lang="hu-HU" sz="1400" b="1" dirty="0">
                <a:latin typeface="Arial" pitchFamily="34" charset="0"/>
                <a:cs typeface="Arial" pitchFamily="34" charset="0"/>
              </a:rPr>
              <a:t>•	a vállalati szféra bevonása a tehetséges hallgatók támogatásába,</a:t>
            </a:r>
          </a:p>
          <a:p>
            <a:r>
              <a:rPr lang="hu-HU" sz="1400" b="1" dirty="0">
                <a:latin typeface="Arial" pitchFamily="34" charset="0"/>
                <a:cs typeface="Arial" pitchFamily="34" charset="0"/>
              </a:rPr>
              <a:t>•	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Horizont 2020, valamint egyéb ERA (EIT KIC, FET, stb.) programokhoz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szükséges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célzott rásegítő támogatás,</a:t>
            </a:r>
          </a:p>
          <a:p>
            <a:r>
              <a:rPr lang="hu-HU" sz="1400" b="1" dirty="0">
                <a:latin typeface="Arial" pitchFamily="34" charset="0"/>
                <a:cs typeface="Arial" pitchFamily="34" charset="0"/>
              </a:rPr>
              <a:t>•	kutatói utánpótlás bővítése, hallgatók, fiatal kutatók bevonása innovatív kutatói csoportokba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kutatói elszivárgást ellensúlyozó </a:t>
            </a:r>
            <a:r>
              <a:rPr lang="hu-HU" sz="1400" b="1" dirty="0" err="1">
                <a:latin typeface="Arial" pitchFamily="34" charset="0"/>
                <a:cs typeface="Arial" pitchFamily="34" charset="0"/>
              </a:rPr>
              <a:t>brain-gain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 programok támogatása,</a:t>
            </a:r>
          </a:p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	a nők tudományos részvételének aktív növelése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302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5936" y="1988840"/>
            <a:ext cx="3471858" cy="857256"/>
          </a:xfrm>
        </p:spPr>
        <p:txBody>
          <a:bodyPr>
            <a:normAutofit fontScale="90000"/>
          </a:bodyPr>
          <a:lstStyle/>
          <a:p>
            <a:r>
              <a:rPr lang="hu-H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4.2 Felsőoktatási infrastrukturális fejlesztések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4067944" y="2996952"/>
            <a:ext cx="4354868" cy="2786082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 smtClean="0"/>
              <a:t>EFOP-4.2.1</a:t>
            </a:r>
            <a:r>
              <a:rPr lang="hu-HU" dirty="0" smtClean="0"/>
              <a:t> </a:t>
            </a:r>
            <a:r>
              <a:rPr lang="hu-HU" dirty="0"/>
              <a:t>„Felsőoktatási infrastruktúra </a:t>
            </a:r>
            <a:r>
              <a:rPr lang="hu-HU" dirty="0" smtClean="0"/>
              <a:t>fejlesztése”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>
          <a:xfrm>
            <a:off x="908566" y="1376038"/>
            <a:ext cx="3015362" cy="480281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felsőfokú vagy annak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megfelelő végzettséggel rendelkezők arányának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növelése érdekében “rásegítő beruházások, a rövid ciklusú és továbbképzési feltételek javítása, a hallgatói munkaóra arányának növelése;</a:t>
            </a:r>
          </a:p>
          <a:p>
            <a:pPr>
              <a:buFont typeface="Arial" pitchFamily="34" charset="0"/>
              <a:buChar char="•"/>
            </a:pP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minőségi megújulás és a gazdasági igényeknek való jobb megfelelés elősegítése a képzés és a munkaerő-piaci átmenet rugalmasságát, valamint a tudásháromszög kiépítése és az innovatív vállalati-felsőoktatási képzési együttműködések felsőoktatási eszköz oldalának megteremtése.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41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1279044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5.2. Felsőoktatás </a:t>
            </a: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hozzájárulása a társadalmi innovációban kidolgozott fejlesztésekhez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3635896" y="2780928"/>
            <a:ext cx="4714908" cy="3002106"/>
          </a:xfrm>
        </p:spPr>
        <p:txBody>
          <a:bodyPr/>
          <a:lstStyle/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EFOP-5.2.5-18</a:t>
            </a:r>
            <a:r>
              <a:rPr lang="hu-HU" b="1" dirty="0"/>
              <a:t>.</a:t>
            </a:r>
            <a:r>
              <a:rPr lang="hu-HU" dirty="0"/>
              <a:t> „Társadalmi innovációk – Új módszerek </a:t>
            </a:r>
            <a:r>
              <a:rPr lang="hu-HU" dirty="0" smtClean="0"/>
              <a:t>kidolgozása”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sz="1400" b="1" dirty="0">
                <a:latin typeface="Arial" pitchFamily="34" charset="0"/>
                <a:cs typeface="Arial" pitchFamily="34" charset="0"/>
              </a:rPr>
              <a:t>a magyarországi (köz)szolgáltatások elérhetőségének és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minőségének fejlesztése</a:t>
            </a:r>
          </a:p>
          <a:p>
            <a:pPr>
              <a:buFont typeface="Arial" pitchFamily="34" charset="0"/>
              <a:buChar char="•"/>
            </a:pPr>
            <a:r>
              <a:rPr lang="hu-HU" sz="1400" b="1" dirty="0">
                <a:latin typeface="Arial" pitchFamily="34" charset="0"/>
                <a:cs typeface="Arial" pitchFamily="34" charset="0"/>
              </a:rPr>
              <a:t>a helyi társadalom életében fennálló problémák feltárásával, a helyi szükségletekre reagáló innovatív megoldások kidolgozásával és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kipróbálásával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(pilot)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hozzájárulás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az adott térségben jellemző problémák megoldásához, a lakosság társadalmi helyzetéből és a területi jellemzőkből eredő hátrányainak kompenzálásához</a:t>
            </a:r>
          </a:p>
        </p:txBody>
      </p:sp>
    </p:spTree>
    <p:extLst>
      <p:ext uri="{BB962C8B-B14F-4D97-AF65-F5344CB8AC3E}">
        <p14:creationId xmlns:p14="http://schemas.microsoft.com/office/powerpoint/2010/main" val="3130975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4979</TotalTime>
  <Words>1378</Words>
  <Application>Microsoft Office PowerPoint</Application>
  <PresentationFormat>Diavetítés a képernyőre (4:3 oldalarány)</PresentationFormat>
  <Paragraphs>371</Paragraphs>
  <Slides>14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8</vt:i4>
      </vt:variant>
      <vt:variant>
        <vt:lpstr>Diacímek</vt:lpstr>
      </vt:variant>
      <vt:variant>
        <vt:i4>14</vt:i4>
      </vt:variant>
    </vt:vector>
  </HeadingPairs>
  <TitlesOfParts>
    <vt:vector size="27" baseType="lpstr">
      <vt:lpstr>Arial</vt:lpstr>
      <vt:lpstr>Arial Black</vt:lpstr>
      <vt:lpstr>Calibri</vt:lpstr>
      <vt:lpstr>Symbol</vt:lpstr>
      <vt:lpstr>Times New Roman</vt:lpstr>
      <vt:lpstr>Office Theme</vt:lpstr>
      <vt:lpstr>Beloldalak</vt:lpstr>
      <vt:lpstr>1_Beloldalak</vt:lpstr>
      <vt:lpstr>2_Beloldalak</vt:lpstr>
      <vt:lpstr>3_Beloldalak</vt:lpstr>
      <vt:lpstr>4_Beloldalak</vt:lpstr>
      <vt:lpstr>5_Beloldalak</vt:lpstr>
      <vt:lpstr>6_Beloldalak</vt:lpstr>
      <vt:lpstr>Uniós források felhasználása a felsőoktatásban   </vt:lpstr>
      <vt:lpstr> </vt:lpstr>
      <vt:lpstr>Az Emberi Erőforrás Fejlesztési Operatív Program (EFOP) </vt:lpstr>
      <vt:lpstr>PowerPoint-bemutató</vt:lpstr>
      <vt:lpstr>3.4 A felsőfokúnak megfelelő szintű oktatás minőségének és hozzáférhetőségének együttes javítása</vt:lpstr>
      <vt:lpstr>3.5. A munkaerő-piaci kompetenciák javítása a felsőoktatási rendszerben</vt:lpstr>
      <vt:lpstr>3.6 Kutatás, innováció és intelligens szakosodás növelése a felsőfokú oktatási rendszer fejlesztésén és kapcsolódó humánerőforrás fejlesztéseken keresztül</vt:lpstr>
      <vt:lpstr>4.2 Felsőoktatási infrastrukturális fejlesztések </vt:lpstr>
      <vt:lpstr>5.2. Felsőoktatás hozzájárulása a társadalmi innovációban kidolgozott fejlesztésekhez</vt:lpstr>
      <vt:lpstr>PowerPoint-bemutató</vt:lpstr>
      <vt:lpstr>PowerPoint-bemutató</vt:lpstr>
      <vt:lpstr>Európai Unió 2020 stratégia felsőoktatási céljainak teljesülése</vt:lpstr>
      <vt:lpstr>Európai Unió 2020 stratégia KFI céljainak teljesülése</vt:lpstr>
      <vt:lpstr>PowerPoint-bemutató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Papp Szabolcs</dc:creator>
  <cp:lastModifiedBy>Gáspár Emese</cp:lastModifiedBy>
  <cp:revision>374</cp:revision>
  <cp:lastPrinted>2016-10-25T06:32:17Z</cp:lastPrinted>
  <dcterms:created xsi:type="dcterms:W3CDTF">2010-06-15T13:49:13Z</dcterms:created>
  <dcterms:modified xsi:type="dcterms:W3CDTF">2018-11-12T15:50:58Z</dcterms:modified>
</cp:coreProperties>
</file>