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8" r:id="rId1"/>
    <p:sldMasterId id="2147483671" r:id="rId2"/>
    <p:sldMasterId id="2147483683" r:id="rId3"/>
  </p:sldMasterIdLst>
  <p:notesMasterIdLst>
    <p:notesMasterId r:id="rId20"/>
  </p:notesMasterIdLst>
  <p:sldIdLst>
    <p:sldId id="256" r:id="rId4"/>
    <p:sldId id="259" r:id="rId5"/>
    <p:sldId id="261" r:id="rId6"/>
    <p:sldId id="263" r:id="rId7"/>
    <p:sldId id="264" r:id="rId8"/>
    <p:sldId id="260" r:id="rId9"/>
    <p:sldId id="262" r:id="rId10"/>
    <p:sldId id="265" r:id="rId11"/>
    <p:sldId id="274" r:id="rId12"/>
    <p:sldId id="275" r:id="rId13"/>
    <p:sldId id="269" r:id="rId14"/>
    <p:sldId id="273" r:id="rId15"/>
    <p:sldId id="276" r:id="rId16"/>
    <p:sldId id="266" r:id="rId17"/>
    <p:sldId id="267" r:id="rId18"/>
    <p:sldId id="258" r:id="rId19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 snapToObjects="1">
      <p:cViewPr varScale="1">
        <p:scale>
          <a:sx n="73" d="100"/>
          <a:sy n="73" d="100"/>
        </p:scale>
        <p:origin x="147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86" d="100"/>
          <a:sy n="86" d="100"/>
        </p:scale>
        <p:origin x="3786" y="78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hyperlink" Target="http://www.studyinhungary.hu)/" TargetMode="External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hyperlink" Target="http://www.studyinhungary.hu)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BB237E-368C-4712-BF3D-3AA91F3663A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hu-HU"/>
        </a:p>
      </dgm:t>
    </dgm:pt>
    <dgm:pt modelId="{19FE220C-004C-486D-9D65-68FB459C7A2C}">
      <dgm:prSet/>
      <dgm:spPr/>
      <dgm:t>
        <a:bodyPr/>
        <a:lstStyle/>
        <a:p>
          <a:pPr rtl="0"/>
          <a:r>
            <a:rPr lang="hu-HU" b="1" dirty="0" smtClean="0"/>
            <a:t>Felsőoktatási intézmények </a:t>
          </a:r>
          <a:r>
            <a:rPr lang="hu-HU" b="1" dirty="0" err="1" smtClean="0"/>
            <a:t>nemzetköziesítésének</a:t>
          </a:r>
          <a:r>
            <a:rPr lang="hu-HU" b="1" dirty="0" smtClean="0"/>
            <a:t> támogatása</a:t>
          </a:r>
          <a:endParaRPr lang="hu-HU" dirty="0"/>
        </a:p>
      </dgm:t>
    </dgm:pt>
    <dgm:pt modelId="{722565EF-A7B8-45EA-B22C-CD025B93CAEE}" type="parTrans" cxnId="{99B4E7AE-7A36-48F8-A752-39E816701593}">
      <dgm:prSet/>
      <dgm:spPr/>
      <dgm:t>
        <a:bodyPr/>
        <a:lstStyle/>
        <a:p>
          <a:endParaRPr lang="hu-HU"/>
        </a:p>
      </dgm:t>
    </dgm:pt>
    <dgm:pt modelId="{72DAE961-1C2D-411F-B532-AE7B1EEE7943}" type="sibTrans" cxnId="{99B4E7AE-7A36-48F8-A752-39E816701593}">
      <dgm:prSet/>
      <dgm:spPr/>
      <dgm:t>
        <a:bodyPr/>
        <a:lstStyle/>
        <a:p>
          <a:endParaRPr lang="hu-HU"/>
        </a:p>
      </dgm:t>
    </dgm:pt>
    <dgm:pt modelId="{5303D68F-06CB-4DA4-A9C9-8EA5119C7C04}">
      <dgm:prSet/>
      <dgm:spPr/>
      <dgm:t>
        <a:bodyPr/>
        <a:lstStyle/>
        <a:p>
          <a:pPr rtl="0"/>
          <a:r>
            <a:rPr lang="hu-HU" b="1" smtClean="0"/>
            <a:t>Cél:</a:t>
          </a:r>
          <a:endParaRPr lang="hu-HU"/>
        </a:p>
      </dgm:t>
    </dgm:pt>
    <dgm:pt modelId="{2815019C-A2C7-4BE7-8D95-19AB114906DC}" type="parTrans" cxnId="{CA0DDC5E-01F0-4E22-9B73-7E0722B0F646}">
      <dgm:prSet/>
      <dgm:spPr/>
      <dgm:t>
        <a:bodyPr/>
        <a:lstStyle/>
        <a:p>
          <a:endParaRPr lang="hu-HU"/>
        </a:p>
      </dgm:t>
    </dgm:pt>
    <dgm:pt modelId="{6D6D5433-6538-4CC1-92A9-B471768441EA}" type="sibTrans" cxnId="{CA0DDC5E-01F0-4E22-9B73-7E0722B0F646}">
      <dgm:prSet/>
      <dgm:spPr/>
      <dgm:t>
        <a:bodyPr/>
        <a:lstStyle/>
        <a:p>
          <a:endParaRPr lang="hu-HU"/>
        </a:p>
      </dgm:t>
    </dgm:pt>
    <dgm:pt modelId="{C7832A8E-0B50-4FAA-9801-50AF1F921D76}">
      <dgm:prSet/>
      <dgm:spPr/>
      <dgm:t>
        <a:bodyPr/>
        <a:lstStyle/>
        <a:p>
          <a:pPr rtl="0"/>
          <a:r>
            <a:rPr lang="hu-HU" smtClean="0"/>
            <a:t>a hazai felsőoktatási intézményekben zajló nemzetköziesítési folyamat elősegítése, </a:t>
          </a:r>
          <a:endParaRPr lang="hu-HU"/>
        </a:p>
      </dgm:t>
    </dgm:pt>
    <dgm:pt modelId="{EB230DEF-9433-439B-A4E5-24383EAAD5E5}" type="parTrans" cxnId="{DD2AF604-F3D4-4E79-88F3-01AB8AD48DEF}">
      <dgm:prSet/>
      <dgm:spPr/>
      <dgm:t>
        <a:bodyPr/>
        <a:lstStyle/>
        <a:p>
          <a:endParaRPr lang="hu-HU"/>
        </a:p>
      </dgm:t>
    </dgm:pt>
    <dgm:pt modelId="{EE68A6A8-DD31-44F0-8C8F-465181CC6CD3}" type="sibTrans" cxnId="{DD2AF604-F3D4-4E79-88F3-01AB8AD48DEF}">
      <dgm:prSet/>
      <dgm:spPr/>
      <dgm:t>
        <a:bodyPr/>
        <a:lstStyle/>
        <a:p>
          <a:endParaRPr lang="hu-HU"/>
        </a:p>
      </dgm:t>
    </dgm:pt>
    <dgm:pt modelId="{F3193144-EE96-46EC-9617-E4DEBADD1B20}">
      <dgm:prSet/>
      <dgm:spPr/>
      <dgm:t>
        <a:bodyPr/>
        <a:lstStyle/>
        <a:p>
          <a:pPr rtl="0"/>
          <a:r>
            <a:rPr lang="hu-HU" smtClean="0"/>
            <a:t>a magyar felsőoktatás és az intézmények nemzetközi láthatóságának erősítése,</a:t>
          </a:r>
          <a:endParaRPr lang="hu-HU"/>
        </a:p>
      </dgm:t>
    </dgm:pt>
    <dgm:pt modelId="{4740536A-1C7E-4D4C-B5F7-099E840C9034}" type="parTrans" cxnId="{15E8A8B6-B700-4865-8333-A9F169404DFD}">
      <dgm:prSet/>
      <dgm:spPr/>
      <dgm:t>
        <a:bodyPr/>
        <a:lstStyle/>
        <a:p>
          <a:endParaRPr lang="hu-HU"/>
        </a:p>
      </dgm:t>
    </dgm:pt>
    <dgm:pt modelId="{10C2C64F-AF3B-4A0B-A525-5DCD03B248BE}" type="sibTrans" cxnId="{15E8A8B6-B700-4865-8333-A9F169404DFD}">
      <dgm:prSet/>
      <dgm:spPr/>
      <dgm:t>
        <a:bodyPr/>
        <a:lstStyle/>
        <a:p>
          <a:endParaRPr lang="hu-HU"/>
        </a:p>
      </dgm:t>
    </dgm:pt>
    <dgm:pt modelId="{40ED69DD-A564-40E8-AE8F-8FE3A20B7415}">
      <dgm:prSet/>
      <dgm:spPr/>
      <dgm:t>
        <a:bodyPr/>
        <a:lstStyle/>
        <a:p>
          <a:pPr rtl="0"/>
          <a:r>
            <a:rPr lang="hu-HU" smtClean="0"/>
            <a:t>a külföldi partnerkapcsolat-építés és promóció támogatása</a:t>
          </a:r>
          <a:endParaRPr lang="hu-HU"/>
        </a:p>
      </dgm:t>
    </dgm:pt>
    <dgm:pt modelId="{0EFFC64C-12AD-4F1A-8BBA-A4A08153A023}" type="parTrans" cxnId="{56DB97CD-4CF1-4E03-AB47-548AA3B172F7}">
      <dgm:prSet/>
      <dgm:spPr/>
      <dgm:t>
        <a:bodyPr/>
        <a:lstStyle/>
        <a:p>
          <a:endParaRPr lang="hu-HU"/>
        </a:p>
      </dgm:t>
    </dgm:pt>
    <dgm:pt modelId="{F2B2AEA3-F241-4BAA-9311-B3FE76E95C13}" type="sibTrans" cxnId="{56DB97CD-4CF1-4E03-AB47-548AA3B172F7}">
      <dgm:prSet/>
      <dgm:spPr/>
      <dgm:t>
        <a:bodyPr/>
        <a:lstStyle/>
        <a:p>
          <a:endParaRPr lang="hu-HU"/>
        </a:p>
      </dgm:t>
    </dgm:pt>
    <dgm:pt modelId="{09DD69CE-01E8-4F98-A4CB-7659E6BBE420}">
      <dgm:prSet/>
      <dgm:spPr/>
      <dgm:t>
        <a:bodyPr/>
        <a:lstStyle/>
        <a:p>
          <a:pPr rtl="0"/>
          <a:r>
            <a:rPr lang="hu-HU" b="1" smtClean="0"/>
            <a:t>Fő tevékenységek:</a:t>
          </a:r>
          <a:endParaRPr lang="hu-HU"/>
        </a:p>
      </dgm:t>
    </dgm:pt>
    <dgm:pt modelId="{DE6FEC58-04E6-44AC-9702-F29E5AD6C40F}" type="parTrans" cxnId="{FA5B0588-3C64-459C-854B-9023661E79C4}">
      <dgm:prSet/>
      <dgm:spPr/>
      <dgm:t>
        <a:bodyPr/>
        <a:lstStyle/>
        <a:p>
          <a:endParaRPr lang="hu-HU"/>
        </a:p>
      </dgm:t>
    </dgm:pt>
    <dgm:pt modelId="{498235D6-BFB1-4CD2-BB45-499A51254DD4}" type="sibTrans" cxnId="{FA5B0588-3C64-459C-854B-9023661E79C4}">
      <dgm:prSet/>
      <dgm:spPr/>
      <dgm:t>
        <a:bodyPr/>
        <a:lstStyle/>
        <a:p>
          <a:endParaRPr lang="hu-HU"/>
        </a:p>
      </dgm:t>
    </dgm:pt>
    <dgm:pt modelId="{7F59B187-4FA9-4D2C-8D76-1AE80BD00B62}">
      <dgm:prSet/>
      <dgm:spPr/>
      <dgm:t>
        <a:bodyPr/>
        <a:lstStyle/>
        <a:p>
          <a:pPr rtl="0"/>
          <a:r>
            <a:rPr lang="hu-HU" smtClean="0"/>
            <a:t>Nemzetközi megjelenések</a:t>
          </a:r>
          <a:endParaRPr lang="hu-HU"/>
        </a:p>
      </dgm:t>
    </dgm:pt>
    <dgm:pt modelId="{C05EBB61-A422-4689-99A0-B4983E929A24}" type="parTrans" cxnId="{23956D2B-4C8A-4EE1-80DA-406109058EB7}">
      <dgm:prSet/>
      <dgm:spPr/>
      <dgm:t>
        <a:bodyPr/>
        <a:lstStyle/>
        <a:p>
          <a:endParaRPr lang="hu-HU"/>
        </a:p>
      </dgm:t>
    </dgm:pt>
    <dgm:pt modelId="{60FCD37A-9B9A-4EA7-8CCC-C7C80744CAA7}" type="sibTrans" cxnId="{23956D2B-4C8A-4EE1-80DA-406109058EB7}">
      <dgm:prSet/>
      <dgm:spPr/>
      <dgm:t>
        <a:bodyPr/>
        <a:lstStyle/>
        <a:p>
          <a:endParaRPr lang="hu-HU"/>
        </a:p>
      </dgm:t>
    </dgm:pt>
    <dgm:pt modelId="{0F48B9D3-F5A9-40C5-9483-6AB3D889E66E}">
      <dgm:prSet/>
      <dgm:spPr/>
      <dgm:t>
        <a:bodyPr/>
        <a:lstStyle/>
        <a:p>
          <a:pPr rtl="0"/>
          <a:r>
            <a:rPr lang="hu-HU" smtClean="0"/>
            <a:t>Nemzetközi hallgatótoborzó vásárokon megjelenés</a:t>
          </a:r>
          <a:endParaRPr lang="hu-HU"/>
        </a:p>
      </dgm:t>
    </dgm:pt>
    <dgm:pt modelId="{E3A1A59C-8D3E-4653-9455-AFDEA8E0F2F8}" type="parTrans" cxnId="{E560A38A-A557-4E16-BCBF-1F4B7D22CC17}">
      <dgm:prSet/>
      <dgm:spPr/>
      <dgm:t>
        <a:bodyPr/>
        <a:lstStyle/>
        <a:p>
          <a:endParaRPr lang="hu-HU"/>
        </a:p>
      </dgm:t>
    </dgm:pt>
    <dgm:pt modelId="{B0D57D00-41DB-4A45-BEE1-7855BEA34285}" type="sibTrans" cxnId="{E560A38A-A557-4E16-BCBF-1F4B7D22CC17}">
      <dgm:prSet/>
      <dgm:spPr/>
      <dgm:t>
        <a:bodyPr/>
        <a:lstStyle/>
        <a:p>
          <a:endParaRPr lang="hu-HU"/>
        </a:p>
      </dgm:t>
    </dgm:pt>
    <dgm:pt modelId="{CDC9F303-0040-4FD5-9153-D74E05877D82}">
      <dgm:prSet/>
      <dgm:spPr/>
      <dgm:t>
        <a:bodyPr/>
        <a:lstStyle/>
        <a:p>
          <a:pPr rtl="0"/>
          <a:r>
            <a:rPr lang="hu-HU" dirty="0" smtClean="0"/>
            <a:t>Nemzetközi felsőoktatási konferenciákon és kiállításokon megjelenés</a:t>
          </a:r>
          <a:endParaRPr lang="hu-HU" dirty="0"/>
        </a:p>
      </dgm:t>
    </dgm:pt>
    <dgm:pt modelId="{A7EB5FD1-38C4-4B5F-BD50-1E65A9A33733}" type="parTrans" cxnId="{2EC83905-906F-4BE2-B362-43B8361865E7}">
      <dgm:prSet/>
      <dgm:spPr/>
      <dgm:t>
        <a:bodyPr/>
        <a:lstStyle/>
        <a:p>
          <a:endParaRPr lang="hu-HU"/>
        </a:p>
      </dgm:t>
    </dgm:pt>
    <dgm:pt modelId="{F0BBB2AD-37EC-419C-9E24-72F9925A4E37}" type="sibTrans" cxnId="{2EC83905-906F-4BE2-B362-43B8361865E7}">
      <dgm:prSet/>
      <dgm:spPr/>
      <dgm:t>
        <a:bodyPr/>
        <a:lstStyle/>
        <a:p>
          <a:endParaRPr lang="hu-HU"/>
        </a:p>
      </dgm:t>
    </dgm:pt>
    <dgm:pt modelId="{B9346AC1-E154-4943-A1BA-902BE803E3D1}">
      <dgm:prSet/>
      <dgm:spPr/>
      <dgm:t>
        <a:bodyPr/>
        <a:lstStyle/>
        <a:p>
          <a:pPr rtl="0"/>
          <a:r>
            <a:rPr lang="hu-HU" smtClean="0"/>
            <a:t>Szakmai fejlesztési programok, képzések</a:t>
          </a:r>
          <a:endParaRPr lang="hu-HU"/>
        </a:p>
      </dgm:t>
    </dgm:pt>
    <dgm:pt modelId="{91D94B06-7425-4261-A9B9-FF7A61CFD50F}" type="parTrans" cxnId="{82FF2EA8-23EA-40D4-BE2B-1DC5E987826A}">
      <dgm:prSet/>
      <dgm:spPr/>
      <dgm:t>
        <a:bodyPr/>
        <a:lstStyle/>
        <a:p>
          <a:endParaRPr lang="hu-HU"/>
        </a:p>
      </dgm:t>
    </dgm:pt>
    <dgm:pt modelId="{8325A9F1-0C6F-481E-829F-36239E2C36BC}" type="sibTrans" cxnId="{82FF2EA8-23EA-40D4-BE2B-1DC5E987826A}">
      <dgm:prSet/>
      <dgm:spPr/>
      <dgm:t>
        <a:bodyPr/>
        <a:lstStyle/>
        <a:p>
          <a:endParaRPr lang="hu-HU"/>
        </a:p>
      </dgm:t>
    </dgm:pt>
    <dgm:pt modelId="{4EB410D3-4375-4FEE-81F7-7ADF6ADFA256}">
      <dgm:prSet/>
      <dgm:spPr/>
      <dgm:t>
        <a:bodyPr/>
        <a:lstStyle/>
        <a:p>
          <a:pPr rtl="0"/>
          <a:r>
            <a:rPr lang="hu-HU" smtClean="0"/>
            <a:t>Nemzetköziesítési tanácsadó- értékelő eljárás (IQA)</a:t>
          </a:r>
          <a:endParaRPr lang="hu-HU"/>
        </a:p>
      </dgm:t>
    </dgm:pt>
    <dgm:pt modelId="{A615F169-07BD-4C15-92CE-CB99EF24B28A}" type="parTrans" cxnId="{6247C9D5-C2B5-4D6B-99A2-6DF2EE162291}">
      <dgm:prSet/>
      <dgm:spPr/>
      <dgm:t>
        <a:bodyPr/>
        <a:lstStyle/>
        <a:p>
          <a:endParaRPr lang="hu-HU"/>
        </a:p>
      </dgm:t>
    </dgm:pt>
    <dgm:pt modelId="{5BDE9D1F-4185-4C99-BAA0-40AB6FF85080}" type="sibTrans" cxnId="{6247C9D5-C2B5-4D6B-99A2-6DF2EE162291}">
      <dgm:prSet/>
      <dgm:spPr/>
      <dgm:t>
        <a:bodyPr/>
        <a:lstStyle/>
        <a:p>
          <a:endParaRPr lang="hu-HU"/>
        </a:p>
      </dgm:t>
    </dgm:pt>
    <dgm:pt modelId="{45495296-B1DD-4737-8D62-C46ED6AD6EA1}">
      <dgm:prSet/>
      <dgm:spPr/>
      <dgm:t>
        <a:bodyPr/>
        <a:lstStyle/>
        <a:p>
          <a:pPr rtl="0"/>
          <a:r>
            <a:rPr lang="hu-HU" smtClean="0"/>
            <a:t>Kutatási, elemzési tevékenységek</a:t>
          </a:r>
          <a:endParaRPr lang="hu-HU"/>
        </a:p>
      </dgm:t>
    </dgm:pt>
    <dgm:pt modelId="{4552A82F-4218-4E3A-828B-C557F13843EB}" type="parTrans" cxnId="{26D62AAA-F4CC-4213-AD44-EE68A205B428}">
      <dgm:prSet/>
      <dgm:spPr/>
      <dgm:t>
        <a:bodyPr/>
        <a:lstStyle/>
        <a:p>
          <a:endParaRPr lang="hu-HU"/>
        </a:p>
      </dgm:t>
    </dgm:pt>
    <dgm:pt modelId="{A75C8E34-CED8-4C12-8548-1DFE8503555D}" type="sibTrans" cxnId="{26D62AAA-F4CC-4213-AD44-EE68A205B428}">
      <dgm:prSet/>
      <dgm:spPr/>
      <dgm:t>
        <a:bodyPr/>
        <a:lstStyle/>
        <a:p>
          <a:endParaRPr lang="hu-HU"/>
        </a:p>
      </dgm:t>
    </dgm:pt>
    <dgm:pt modelId="{6580FB7E-AA20-4AA0-A13C-0269A32702E9}" type="pres">
      <dgm:prSet presAssocID="{D5BB237E-368C-4712-BF3D-3AA91F3663A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9ADD1477-4776-4451-AEDF-9214270B7E9E}" type="pres">
      <dgm:prSet presAssocID="{19FE220C-004C-486D-9D65-68FB459C7A2C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267E6C26-4245-43BF-AA28-DDE363B107FC}" type="pres">
      <dgm:prSet presAssocID="{72DAE961-1C2D-411F-B532-AE7B1EEE7943}" presName="spacer" presStyleCnt="0"/>
      <dgm:spPr/>
    </dgm:pt>
    <dgm:pt modelId="{248B94B7-1C24-4A43-B14F-1980593DFB60}" type="pres">
      <dgm:prSet presAssocID="{5303D68F-06CB-4DA4-A9C9-8EA5119C7C04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C5B9B56A-DC45-44B5-A0AD-68A9A503A326}" type="pres">
      <dgm:prSet presAssocID="{5303D68F-06CB-4DA4-A9C9-8EA5119C7C04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CBE1B799-2674-42DD-B7B1-568520759542}" type="pres">
      <dgm:prSet presAssocID="{09DD69CE-01E8-4F98-A4CB-7659E6BBE420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CA746E35-AFE1-44D0-91A1-968D82C51192}" type="pres">
      <dgm:prSet presAssocID="{09DD69CE-01E8-4F98-A4CB-7659E6BBE420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56DB97CD-4CF1-4E03-AB47-548AA3B172F7}" srcId="{5303D68F-06CB-4DA4-A9C9-8EA5119C7C04}" destId="{40ED69DD-A564-40E8-AE8F-8FE3A20B7415}" srcOrd="2" destOrd="0" parTransId="{0EFFC64C-12AD-4F1A-8BBA-A4A08153A023}" sibTransId="{F2B2AEA3-F241-4BAA-9311-B3FE76E95C13}"/>
    <dgm:cxn modelId="{A50D627F-5407-4E96-9688-8CE679A6819D}" type="presOf" srcId="{F3193144-EE96-46EC-9617-E4DEBADD1B20}" destId="{C5B9B56A-DC45-44B5-A0AD-68A9A503A326}" srcOrd="0" destOrd="1" presId="urn:microsoft.com/office/officeart/2005/8/layout/vList2"/>
    <dgm:cxn modelId="{FA5B0588-3C64-459C-854B-9023661E79C4}" srcId="{D5BB237E-368C-4712-BF3D-3AA91F3663A9}" destId="{09DD69CE-01E8-4F98-A4CB-7659E6BBE420}" srcOrd="2" destOrd="0" parTransId="{DE6FEC58-04E6-44AC-9702-F29E5AD6C40F}" sibTransId="{498235D6-BFB1-4CD2-BB45-499A51254DD4}"/>
    <dgm:cxn modelId="{F1B78C08-F109-4909-9344-FC0DE1B79BC5}" type="presOf" srcId="{40ED69DD-A564-40E8-AE8F-8FE3A20B7415}" destId="{C5B9B56A-DC45-44B5-A0AD-68A9A503A326}" srcOrd="0" destOrd="2" presId="urn:microsoft.com/office/officeart/2005/8/layout/vList2"/>
    <dgm:cxn modelId="{254B7547-2524-49DA-A320-F95A8268C296}" type="presOf" srcId="{4EB410D3-4375-4FEE-81F7-7ADF6ADFA256}" destId="{CA746E35-AFE1-44D0-91A1-968D82C51192}" srcOrd="0" destOrd="4" presId="urn:microsoft.com/office/officeart/2005/8/layout/vList2"/>
    <dgm:cxn modelId="{6F2FDFD8-E54D-472F-B010-A807DA107F26}" type="presOf" srcId="{19FE220C-004C-486D-9D65-68FB459C7A2C}" destId="{9ADD1477-4776-4451-AEDF-9214270B7E9E}" srcOrd="0" destOrd="0" presId="urn:microsoft.com/office/officeart/2005/8/layout/vList2"/>
    <dgm:cxn modelId="{4C4BC3A6-1FA1-4F96-A5C4-BDFC16750EEF}" type="presOf" srcId="{45495296-B1DD-4737-8D62-C46ED6AD6EA1}" destId="{CA746E35-AFE1-44D0-91A1-968D82C51192}" srcOrd="0" destOrd="5" presId="urn:microsoft.com/office/officeart/2005/8/layout/vList2"/>
    <dgm:cxn modelId="{7A694555-A9AC-4641-A8DA-809AEAE86873}" type="presOf" srcId="{B9346AC1-E154-4943-A1BA-902BE803E3D1}" destId="{CA746E35-AFE1-44D0-91A1-968D82C51192}" srcOrd="0" destOrd="3" presId="urn:microsoft.com/office/officeart/2005/8/layout/vList2"/>
    <dgm:cxn modelId="{2EC83905-906F-4BE2-B362-43B8361865E7}" srcId="{7F59B187-4FA9-4D2C-8D76-1AE80BD00B62}" destId="{CDC9F303-0040-4FD5-9153-D74E05877D82}" srcOrd="1" destOrd="0" parTransId="{A7EB5FD1-38C4-4B5F-BD50-1E65A9A33733}" sibTransId="{F0BBB2AD-37EC-419C-9E24-72F9925A4E37}"/>
    <dgm:cxn modelId="{6247C9D5-C2B5-4D6B-99A2-6DF2EE162291}" srcId="{09DD69CE-01E8-4F98-A4CB-7659E6BBE420}" destId="{4EB410D3-4375-4FEE-81F7-7ADF6ADFA256}" srcOrd="2" destOrd="0" parTransId="{A615F169-07BD-4C15-92CE-CB99EF24B28A}" sibTransId="{5BDE9D1F-4185-4C99-BAA0-40AB6FF85080}"/>
    <dgm:cxn modelId="{FD6BFA11-B685-4A73-8C87-6ED775603D36}" type="presOf" srcId="{09DD69CE-01E8-4F98-A4CB-7659E6BBE420}" destId="{CBE1B799-2674-42DD-B7B1-568520759542}" srcOrd="0" destOrd="0" presId="urn:microsoft.com/office/officeart/2005/8/layout/vList2"/>
    <dgm:cxn modelId="{26D62AAA-F4CC-4213-AD44-EE68A205B428}" srcId="{09DD69CE-01E8-4F98-A4CB-7659E6BBE420}" destId="{45495296-B1DD-4737-8D62-C46ED6AD6EA1}" srcOrd="3" destOrd="0" parTransId="{4552A82F-4218-4E3A-828B-C557F13843EB}" sibTransId="{A75C8E34-CED8-4C12-8548-1DFE8503555D}"/>
    <dgm:cxn modelId="{2ABCA3F1-5F1B-4395-9E29-F59AFD231290}" type="presOf" srcId="{CDC9F303-0040-4FD5-9153-D74E05877D82}" destId="{CA746E35-AFE1-44D0-91A1-968D82C51192}" srcOrd="0" destOrd="2" presId="urn:microsoft.com/office/officeart/2005/8/layout/vList2"/>
    <dgm:cxn modelId="{EA036912-CF61-4D80-B037-0E74BC08AFD2}" type="presOf" srcId="{D5BB237E-368C-4712-BF3D-3AA91F3663A9}" destId="{6580FB7E-AA20-4AA0-A13C-0269A32702E9}" srcOrd="0" destOrd="0" presId="urn:microsoft.com/office/officeart/2005/8/layout/vList2"/>
    <dgm:cxn modelId="{23956D2B-4C8A-4EE1-80DA-406109058EB7}" srcId="{09DD69CE-01E8-4F98-A4CB-7659E6BBE420}" destId="{7F59B187-4FA9-4D2C-8D76-1AE80BD00B62}" srcOrd="0" destOrd="0" parTransId="{C05EBB61-A422-4689-99A0-B4983E929A24}" sibTransId="{60FCD37A-9B9A-4EA7-8CCC-C7C80744CAA7}"/>
    <dgm:cxn modelId="{15E8A8B6-B700-4865-8333-A9F169404DFD}" srcId="{5303D68F-06CB-4DA4-A9C9-8EA5119C7C04}" destId="{F3193144-EE96-46EC-9617-E4DEBADD1B20}" srcOrd="1" destOrd="0" parTransId="{4740536A-1C7E-4D4C-B5F7-099E840C9034}" sibTransId="{10C2C64F-AF3B-4A0B-A525-5DCD03B248BE}"/>
    <dgm:cxn modelId="{99B4E7AE-7A36-48F8-A752-39E816701593}" srcId="{D5BB237E-368C-4712-BF3D-3AA91F3663A9}" destId="{19FE220C-004C-486D-9D65-68FB459C7A2C}" srcOrd="0" destOrd="0" parTransId="{722565EF-A7B8-45EA-B22C-CD025B93CAEE}" sibTransId="{72DAE961-1C2D-411F-B532-AE7B1EEE7943}"/>
    <dgm:cxn modelId="{DD2AF604-F3D4-4E79-88F3-01AB8AD48DEF}" srcId="{5303D68F-06CB-4DA4-A9C9-8EA5119C7C04}" destId="{C7832A8E-0B50-4FAA-9801-50AF1F921D76}" srcOrd="0" destOrd="0" parTransId="{EB230DEF-9433-439B-A4E5-24383EAAD5E5}" sibTransId="{EE68A6A8-DD31-44F0-8C8F-465181CC6CD3}"/>
    <dgm:cxn modelId="{16D514AA-2022-4920-A7C5-1041BEF36E68}" type="presOf" srcId="{5303D68F-06CB-4DA4-A9C9-8EA5119C7C04}" destId="{248B94B7-1C24-4A43-B14F-1980593DFB60}" srcOrd="0" destOrd="0" presId="urn:microsoft.com/office/officeart/2005/8/layout/vList2"/>
    <dgm:cxn modelId="{E560A38A-A557-4E16-BCBF-1F4B7D22CC17}" srcId="{7F59B187-4FA9-4D2C-8D76-1AE80BD00B62}" destId="{0F48B9D3-F5A9-40C5-9483-6AB3D889E66E}" srcOrd="0" destOrd="0" parTransId="{E3A1A59C-8D3E-4653-9455-AFDEA8E0F2F8}" sibTransId="{B0D57D00-41DB-4A45-BEE1-7855BEA34285}"/>
    <dgm:cxn modelId="{CA0DDC5E-01F0-4E22-9B73-7E0722B0F646}" srcId="{D5BB237E-368C-4712-BF3D-3AA91F3663A9}" destId="{5303D68F-06CB-4DA4-A9C9-8EA5119C7C04}" srcOrd="1" destOrd="0" parTransId="{2815019C-A2C7-4BE7-8D95-19AB114906DC}" sibTransId="{6D6D5433-6538-4CC1-92A9-B471768441EA}"/>
    <dgm:cxn modelId="{41807400-DFF0-4B9F-8C48-907C212A3658}" type="presOf" srcId="{C7832A8E-0B50-4FAA-9801-50AF1F921D76}" destId="{C5B9B56A-DC45-44B5-A0AD-68A9A503A326}" srcOrd="0" destOrd="0" presId="urn:microsoft.com/office/officeart/2005/8/layout/vList2"/>
    <dgm:cxn modelId="{19C43681-59EC-4956-A340-5F0B28FABDBA}" type="presOf" srcId="{7F59B187-4FA9-4D2C-8D76-1AE80BD00B62}" destId="{CA746E35-AFE1-44D0-91A1-968D82C51192}" srcOrd="0" destOrd="0" presId="urn:microsoft.com/office/officeart/2005/8/layout/vList2"/>
    <dgm:cxn modelId="{82FF2EA8-23EA-40D4-BE2B-1DC5E987826A}" srcId="{09DD69CE-01E8-4F98-A4CB-7659E6BBE420}" destId="{B9346AC1-E154-4943-A1BA-902BE803E3D1}" srcOrd="1" destOrd="0" parTransId="{91D94B06-7425-4261-A9B9-FF7A61CFD50F}" sibTransId="{8325A9F1-0C6F-481E-829F-36239E2C36BC}"/>
    <dgm:cxn modelId="{8FCD3E3C-F9A9-4E51-B3F2-57A5F366BB40}" type="presOf" srcId="{0F48B9D3-F5A9-40C5-9483-6AB3D889E66E}" destId="{CA746E35-AFE1-44D0-91A1-968D82C51192}" srcOrd="0" destOrd="1" presId="urn:microsoft.com/office/officeart/2005/8/layout/vList2"/>
    <dgm:cxn modelId="{C778F6AE-102C-4A7B-BEA7-53E9B781D779}" type="presParOf" srcId="{6580FB7E-AA20-4AA0-A13C-0269A32702E9}" destId="{9ADD1477-4776-4451-AEDF-9214270B7E9E}" srcOrd="0" destOrd="0" presId="urn:microsoft.com/office/officeart/2005/8/layout/vList2"/>
    <dgm:cxn modelId="{6F949E19-0D82-4A06-8BF1-7055CF951A1C}" type="presParOf" srcId="{6580FB7E-AA20-4AA0-A13C-0269A32702E9}" destId="{267E6C26-4245-43BF-AA28-DDE363B107FC}" srcOrd="1" destOrd="0" presId="urn:microsoft.com/office/officeart/2005/8/layout/vList2"/>
    <dgm:cxn modelId="{7F073318-B8B9-4229-9C5D-9622C6CBC905}" type="presParOf" srcId="{6580FB7E-AA20-4AA0-A13C-0269A32702E9}" destId="{248B94B7-1C24-4A43-B14F-1980593DFB60}" srcOrd="2" destOrd="0" presId="urn:microsoft.com/office/officeart/2005/8/layout/vList2"/>
    <dgm:cxn modelId="{E727D288-4FB6-41DB-9FA7-BFB13208A28E}" type="presParOf" srcId="{6580FB7E-AA20-4AA0-A13C-0269A32702E9}" destId="{C5B9B56A-DC45-44B5-A0AD-68A9A503A326}" srcOrd="3" destOrd="0" presId="urn:microsoft.com/office/officeart/2005/8/layout/vList2"/>
    <dgm:cxn modelId="{455DD9B0-8FB7-427E-9E64-AA3774F74C38}" type="presParOf" srcId="{6580FB7E-AA20-4AA0-A13C-0269A32702E9}" destId="{CBE1B799-2674-42DD-B7B1-568520759542}" srcOrd="4" destOrd="0" presId="urn:microsoft.com/office/officeart/2005/8/layout/vList2"/>
    <dgm:cxn modelId="{92FC6285-905E-47FA-9F33-F41FA882B270}" type="presParOf" srcId="{6580FB7E-AA20-4AA0-A13C-0269A32702E9}" destId="{CA746E35-AFE1-44D0-91A1-968D82C51192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4E665B2-1584-48A9-90D6-438CFFD3DB7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D71785C5-D133-4FA2-AD05-0996C55BAE32}">
      <dgm:prSet/>
      <dgm:spPr/>
      <dgm:t>
        <a:bodyPr/>
        <a:lstStyle/>
        <a:p>
          <a:pPr rtl="0"/>
          <a:r>
            <a:rPr lang="hu-HU" b="1" smtClean="0"/>
            <a:t>I. 	Kapacitásfejlesztés, hazai hálózatépítés, szakmai konferenciák</a:t>
          </a:r>
          <a:endParaRPr lang="hu-HU"/>
        </a:p>
      </dgm:t>
    </dgm:pt>
    <dgm:pt modelId="{19C11A5C-7A7E-4B2E-9890-CE2EFC540638}" type="parTrans" cxnId="{57595199-F0CC-4590-91C3-AAA68BD1DD87}">
      <dgm:prSet/>
      <dgm:spPr/>
      <dgm:t>
        <a:bodyPr/>
        <a:lstStyle/>
        <a:p>
          <a:endParaRPr lang="hu-HU"/>
        </a:p>
      </dgm:t>
    </dgm:pt>
    <dgm:pt modelId="{CDC0B358-D609-4E4F-910B-BA05211D879B}" type="sibTrans" cxnId="{57595199-F0CC-4590-91C3-AAA68BD1DD87}">
      <dgm:prSet/>
      <dgm:spPr/>
      <dgm:t>
        <a:bodyPr/>
        <a:lstStyle/>
        <a:p>
          <a:endParaRPr lang="hu-HU"/>
        </a:p>
      </dgm:t>
    </dgm:pt>
    <dgm:pt modelId="{0E3EAC7B-C4D0-4AC0-A6DB-CB3B302E7E67}">
      <dgm:prSet/>
      <dgm:spPr/>
      <dgm:t>
        <a:bodyPr/>
        <a:lstStyle/>
        <a:p>
          <a:pPr rtl="0"/>
          <a:r>
            <a:rPr lang="hu-HU" smtClean="0"/>
            <a:t>nemzetközi ügyekért felelős koordinátori hálózat fejlesztése </a:t>
          </a:r>
          <a:endParaRPr lang="hu-HU"/>
        </a:p>
      </dgm:t>
    </dgm:pt>
    <dgm:pt modelId="{AF47D700-8547-4FD1-BB1D-91A91F590689}" type="parTrans" cxnId="{97D31EB8-C460-4E97-A967-B0498CE4CC6C}">
      <dgm:prSet/>
      <dgm:spPr/>
      <dgm:t>
        <a:bodyPr/>
        <a:lstStyle/>
        <a:p>
          <a:endParaRPr lang="hu-HU"/>
        </a:p>
      </dgm:t>
    </dgm:pt>
    <dgm:pt modelId="{2684A8FC-5CB4-4080-BAD9-6E7D9F5F60CE}" type="sibTrans" cxnId="{97D31EB8-C460-4E97-A967-B0498CE4CC6C}">
      <dgm:prSet/>
      <dgm:spPr/>
      <dgm:t>
        <a:bodyPr/>
        <a:lstStyle/>
        <a:p>
          <a:endParaRPr lang="hu-HU"/>
        </a:p>
      </dgm:t>
    </dgm:pt>
    <dgm:pt modelId="{76B4FC65-94B0-473F-9D4D-B64ED056B21B}">
      <dgm:prSet/>
      <dgm:spPr/>
      <dgm:t>
        <a:bodyPr/>
        <a:lstStyle/>
        <a:p>
          <a:pPr rtl="0"/>
          <a:r>
            <a:rPr lang="hu-HU" smtClean="0"/>
            <a:t>Szakértői hálózat felállítása intézményi fókuszú kiállításokon és hallgatótoborzó vásárokon történő részvételre </a:t>
          </a:r>
          <a:endParaRPr lang="hu-HU"/>
        </a:p>
      </dgm:t>
    </dgm:pt>
    <dgm:pt modelId="{BCFEDF51-8ACA-4C0D-82A3-33020EE89831}" type="parTrans" cxnId="{2A9D2862-D621-4C4C-B202-38C6F4CFBD3D}">
      <dgm:prSet/>
      <dgm:spPr/>
      <dgm:t>
        <a:bodyPr/>
        <a:lstStyle/>
        <a:p>
          <a:endParaRPr lang="hu-HU"/>
        </a:p>
      </dgm:t>
    </dgm:pt>
    <dgm:pt modelId="{9E88B2B0-F18B-4ECE-979C-DE75BD8892B7}" type="sibTrans" cxnId="{2A9D2862-D621-4C4C-B202-38C6F4CFBD3D}">
      <dgm:prSet/>
      <dgm:spPr/>
      <dgm:t>
        <a:bodyPr/>
        <a:lstStyle/>
        <a:p>
          <a:endParaRPr lang="hu-HU"/>
        </a:p>
      </dgm:t>
    </dgm:pt>
    <dgm:pt modelId="{ABD01262-AEE7-4F0E-BAEA-0B1C88536B8F}">
      <dgm:prSet/>
      <dgm:spPr/>
      <dgm:t>
        <a:bodyPr/>
        <a:lstStyle/>
        <a:p>
          <a:pPr rtl="0"/>
          <a:r>
            <a:rPr lang="hu-HU" dirty="0" smtClean="0"/>
            <a:t>Támogató eszközök a nemzetközi területen foglalkozó kollégák számára: </a:t>
          </a:r>
          <a:r>
            <a:rPr lang="hu-HU" dirty="0" smtClean="0">
              <a:solidFill>
                <a:schemeClr val="accent1">
                  <a:lumMod val="75000"/>
                </a:schemeClr>
              </a:solidFill>
            </a:rPr>
            <a:t>kiadványok, kézikönyvek, képzések, szakmai rendezvények </a:t>
          </a:r>
          <a:endParaRPr lang="hu-HU" dirty="0">
            <a:solidFill>
              <a:schemeClr val="accent1">
                <a:lumMod val="75000"/>
              </a:schemeClr>
            </a:solidFill>
          </a:endParaRPr>
        </a:p>
      </dgm:t>
    </dgm:pt>
    <dgm:pt modelId="{B052372D-B35C-4C19-A4A6-0B46A39B32F9}" type="parTrans" cxnId="{ECD2E952-0768-4071-9A70-76D63CFDDF0B}">
      <dgm:prSet/>
      <dgm:spPr/>
      <dgm:t>
        <a:bodyPr/>
        <a:lstStyle/>
        <a:p>
          <a:endParaRPr lang="hu-HU"/>
        </a:p>
      </dgm:t>
    </dgm:pt>
    <dgm:pt modelId="{FB63621B-934F-49BC-8FC4-0A04EFC43930}" type="sibTrans" cxnId="{ECD2E952-0768-4071-9A70-76D63CFDDF0B}">
      <dgm:prSet/>
      <dgm:spPr/>
      <dgm:t>
        <a:bodyPr/>
        <a:lstStyle/>
        <a:p>
          <a:endParaRPr lang="hu-HU"/>
        </a:p>
      </dgm:t>
    </dgm:pt>
    <dgm:pt modelId="{ADB56A52-E27E-46FB-84A3-07F10095EC98}">
      <dgm:prSet/>
      <dgm:spPr/>
      <dgm:t>
        <a:bodyPr/>
        <a:lstStyle/>
        <a:p>
          <a:pPr rtl="0"/>
          <a:r>
            <a:rPr lang="hu-HU" dirty="0" err="1" smtClean="0"/>
            <a:t>Nemzetköziesítési</a:t>
          </a:r>
          <a:r>
            <a:rPr lang="hu-HU" dirty="0" smtClean="0"/>
            <a:t> tanácsadó- értékelő eljárás: IQA (</a:t>
          </a:r>
          <a:r>
            <a:rPr lang="en-US" dirty="0" smtClean="0"/>
            <a:t>Internationalization quality assessment</a:t>
          </a:r>
          <a:r>
            <a:rPr lang="hu-HU" dirty="0" smtClean="0"/>
            <a:t>)</a:t>
          </a:r>
          <a:endParaRPr lang="hu-HU" dirty="0"/>
        </a:p>
      </dgm:t>
    </dgm:pt>
    <dgm:pt modelId="{7E57DE76-ED6E-4682-A327-C4DA78A9F9F3}" type="parTrans" cxnId="{4532D98F-AB92-44C8-9E33-05564A415AC6}">
      <dgm:prSet/>
      <dgm:spPr/>
      <dgm:t>
        <a:bodyPr/>
        <a:lstStyle/>
        <a:p>
          <a:endParaRPr lang="hu-HU"/>
        </a:p>
      </dgm:t>
    </dgm:pt>
    <dgm:pt modelId="{72288B35-A5E0-4A63-BD3E-DC28A5813CC6}" type="sibTrans" cxnId="{4532D98F-AB92-44C8-9E33-05564A415AC6}">
      <dgm:prSet/>
      <dgm:spPr/>
      <dgm:t>
        <a:bodyPr/>
        <a:lstStyle/>
        <a:p>
          <a:endParaRPr lang="hu-HU"/>
        </a:p>
      </dgm:t>
    </dgm:pt>
    <dgm:pt modelId="{16CAA534-14C9-498E-9D19-EE5D614056DE}">
      <dgm:prSet/>
      <dgm:spPr/>
      <dgm:t>
        <a:bodyPr/>
        <a:lstStyle/>
        <a:p>
          <a:pPr rtl="0"/>
          <a:r>
            <a:rPr lang="hu-HU" b="1" dirty="0" smtClean="0"/>
            <a:t>II. 	Szolgáltatások fejlesztése (intézményi, hallgatói) </a:t>
          </a:r>
          <a:endParaRPr lang="hu-HU" dirty="0"/>
        </a:p>
      </dgm:t>
    </dgm:pt>
    <dgm:pt modelId="{F62C97E0-A8D0-401A-8AC4-B3C9645C6173}" type="parTrans" cxnId="{25FA1202-4F6C-4ACC-8340-DC7DBF86D507}">
      <dgm:prSet/>
      <dgm:spPr/>
      <dgm:t>
        <a:bodyPr/>
        <a:lstStyle/>
        <a:p>
          <a:endParaRPr lang="hu-HU"/>
        </a:p>
      </dgm:t>
    </dgm:pt>
    <dgm:pt modelId="{B7024D9A-E32F-45BA-8ED5-5B333252257E}" type="sibTrans" cxnId="{25FA1202-4F6C-4ACC-8340-DC7DBF86D507}">
      <dgm:prSet/>
      <dgm:spPr/>
      <dgm:t>
        <a:bodyPr/>
        <a:lstStyle/>
        <a:p>
          <a:endParaRPr lang="hu-HU"/>
        </a:p>
      </dgm:t>
    </dgm:pt>
    <dgm:pt modelId="{0975E92F-3BC8-42EF-91B6-7178F0B7ED46}">
      <dgm:prSet/>
      <dgm:spPr/>
      <dgm:t>
        <a:bodyPr/>
        <a:lstStyle/>
        <a:p>
          <a:pPr rtl="0"/>
          <a:r>
            <a:rPr lang="hu-HU" smtClean="0"/>
            <a:t>Adatgyűjtés/szolgáltatás (</a:t>
          </a:r>
          <a:r>
            <a:rPr lang="hu-HU" smtClean="0">
              <a:hlinkClick xmlns:r="http://schemas.openxmlformats.org/officeDocument/2006/relationships" r:id="rId1"/>
            </a:rPr>
            <a:t>Study Finder</a:t>
          </a:r>
          <a:r>
            <a:rPr lang="hu-HU" smtClean="0"/>
            <a:t> – idegennyelvű képzések adatbázisa, mobilitási adatok, hallgatói elégedettség), </a:t>
          </a:r>
          <a:endParaRPr lang="hu-HU"/>
        </a:p>
      </dgm:t>
    </dgm:pt>
    <dgm:pt modelId="{953B63AB-88DA-44B9-8385-944A097CDF5E}" type="parTrans" cxnId="{A0F2425E-D3A8-4E2F-B80D-4704AD87E7EE}">
      <dgm:prSet/>
      <dgm:spPr/>
      <dgm:t>
        <a:bodyPr/>
        <a:lstStyle/>
        <a:p>
          <a:endParaRPr lang="hu-HU"/>
        </a:p>
      </dgm:t>
    </dgm:pt>
    <dgm:pt modelId="{6D34E0B1-3DC0-4734-A7FE-A6D5CF85B716}" type="sibTrans" cxnId="{A0F2425E-D3A8-4E2F-B80D-4704AD87E7EE}">
      <dgm:prSet/>
      <dgm:spPr/>
      <dgm:t>
        <a:bodyPr/>
        <a:lstStyle/>
        <a:p>
          <a:endParaRPr lang="hu-HU"/>
        </a:p>
      </dgm:t>
    </dgm:pt>
    <dgm:pt modelId="{1390112A-3865-4747-A987-7CFC1820684C}">
      <dgm:prSet/>
      <dgm:spPr/>
      <dgm:t>
        <a:bodyPr/>
        <a:lstStyle/>
        <a:p>
          <a:pPr rtl="0"/>
          <a:r>
            <a:rPr lang="hu-HU" dirty="0" smtClean="0"/>
            <a:t>Képzések, szakmai műhelyek FOI kollégák számára (pl. </a:t>
          </a:r>
          <a:r>
            <a:rPr lang="hu-HU" dirty="0" err="1" smtClean="0"/>
            <a:t>nemzetköziesítés</a:t>
          </a:r>
          <a:r>
            <a:rPr lang="hu-HU" dirty="0" smtClean="0"/>
            <a:t> itthon)</a:t>
          </a:r>
          <a:endParaRPr lang="hu-HU" dirty="0"/>
        </a:p>
      </dgm:t>
    </dgm:pt>
    <dgm:pt modelId="{A2C740F1-76A4-4D50-9CF5-11BD7A1A2ED2}" type="parTrans" cxnId="{038A91A0-594B-4CCF-B89D-4C520589CCA8}">
      <dgm:prSet/>
      <dgm:spPr/>
      <dgm:t>
        <a:bodyPr/>
        <a:lstStyle/>
        <a:p>
          <a:endParaRPr lang="hu-HU"/>
        </a:p>
      </dgm:t>
    </dgm:pt>
    <dgm:pt modelId="{DF0DAF3A-97AE-4EDD-9456-B4D01AAD0CB5}" type="sibTrans" cxnId="{038A91A0-594B-4CCF-B89D-4C520589CCA8}">
      <dgm:prSet/>
      <dgm:spPr/>
      <dgm:t>
        <a:bodyPr/>
        <a:lstStyle/>
        <a:p>
          <a:endParaRPr lang="hu-HU"/>
        </a:p>
      </dgm:t>
    </dgm:pt>
    <dgm:pt modelId="{B1C28793-D27B-4AFD-B4DB-0626BE952BD2}">
      <dgm:prSet/>
      <dgm:spPr/>
      <dgm:t>
        <a:bodyPr/>
        <a:lstStyle/>
        <a:p>
          <a:pPr rtl="0"/>
          <a:r>
            <a:rPr lang="hu-HU" dirty="0" smtClean="0"/>
            <a:t>Kutatások</a:t>
          </a:r>
          <a:endParaRPr lang="hu-HU" dirty="0"/>
        </a:p>
      </dgm:t>
    </dgm:pt>
    <dgm:pt modelId="{A7D6D533-806A-4243-963E-D278B527C90B}" type="parTrans" cxnId="{D73541EE-62D6-4E5F-8A8B-3F97BAB3CC0E}">
      <dgm:prSet/>
      <dgm:spPr/>
      <dgm:t>
        <a:bodyPr/>
        <a:lstStyle/>
        <a:p>
          <a:endParaRPr lang="hu-HU"/>
        </a:p>
      </dgm:t>
    </dgm:pt>
    <dgm:pt modelId="{EB40D569-C2BC-40C1-818C-5692DAD65C00}" type="sibTrans" cxnId="{D73541EE-62D6-4E5F-8A8B-3F97BAB3CC0E}">
      <dgm:prSet/>
      <dgm:spPr/>
      <dgm:t>
        <a:bodyPr/>
        <a:lstStyle/>
        <a:p>
          <a:endParaRPr lang="hu-HU"/>
        </a:p>
      </dgm:t>
    </dgm:pt>
    <dgm:pt modelId="{8142EF45-6DE6-4F08-9074-4AEC5EF21F22}">
      <dgm:prSet/>
      <dgm:spPr/>
      <dgm:t>
        <a:bodyPr/>
        <a:lstStyle/>
        <a:p>
          <a:pPr rtl="0"/>
          <a:r>
            <a:rPr lang="hu-HU" b="1" dirty="0" smtClean="0"/>
            <a:t>III.	Magyar felsőoktatás nemzetközi népszerűsítése</a:t>
          </a:r>
          <a:endParaRPr lang="hu-HU" dirty="0"/>
        </a:p>
      </dgm:t>
    </dgm:pt>
    <dgm:pt modelId="{68ACEFD5-0590-48B3-9713-35C9962460E9}" type="parTrans" cxnId="{632DDD89-3D6E-4243-A9E8-DD70C72F8411}">
      <dgm:prSet/>
      <dgm:spPr/>
      <dgm:t>
        <a:bodyPr/>
        <a:lstStyle/>
        <a:p>
          <a:endParaRPr lang="hu-HU"/>
        </a:p>
      </dgm:t>
    </dgm:pt>
    <dgm:pt modelId="{046BFEA6-9076-4980-935A-2B47301EA313}" type="sibTrans" cxnId="{632DDD89-3D6E-4243-A9E8-DD70C72F8411}">
      <dgm:prSet/>
      <dgm:spPr/>
      <dgm:t>
        <a:bodyPr/>
        <a:lstStyle/>
        <a:p>
          <a:endParaRPr lang="hu-HU"/>
        </a:p>
      </dgm:t>
    </dgm:pt>
    <dgm:pt modelId="{55F6E636-AC4F-4E3F-905E-D2690656B598}">
      <dgm:prSet/>
      <dgm:spPr/>
      <dgm:t>
        <a:bodyPr/>
        <a:lstStyle/>
        <a:p>
          <a:pPr rtl="0"/>
          <a:r>
            <a:rPr lang="hu-HU" dirty="0" smtClean="0"/>
            <a:t>Study in Hungary portál</a:t>
          </a:r>
          <a:endParaRPr lang="hu-HU" dirty="0"/>
        </a:p>
      </dgm:t>
    </dgm:pt>
    <dgm:pt modelId="{C81C1B51-DF05-4CE5-8911-35B45BAAD094}" type="parTrans" cxnId="{E33F8985-CA72-487E-B4AA-B8C2CB016AE7}">
      <dgm:prSet/>
      <dgm:spPr/>
      <dgm:t>
        <a:bodyPr/>
        <a:lstStyle/>
        <a:p>
          <a:endParaRPr lang="hu-HU"/>
        </a:p>
      </dgm:t>
    </dgm:pt>
    <dgm:pt modelId="{D57DEEA2-00AB-4B07-B5CA-616601A60C6D}" type="sibTrans" cxnId="{E33F8985-CA72-487E-B4AA-B8C2CB016AE7}">
      <dgm:prSet/>
      <dgm:spPr/>
      <dgm:t>
        <a:bodyPr/>
        <a:lstStyle/>
        <a:p>
          <a:endParaRPr lang="hu-HU"/>
        </a:p>
      </dgm:t>
    </dgm:pt>
    <dgm:pt modelId="{FE84D120-C803-4EDF-AB6C-0CE60F5C8595}">
      <dgm:prSet/>
      <dgm:spPr/>
      <dgm:t>
        <a:bodyPr/>
        <a:lstStyle/>
        <a:p>
          <a:pPr rtl="0"/>
          <a:r>
            <a:rPr lang="hu-HU" dirty="0" smtClean="0"/>
            <a:t>Hallgatótoborzó vásárok </a:t>
          </a:r>
          <a:r>
            <a:rPr lang="hu-HU" dirty="0" smtClean="0">
              <a:solidFill>
                <a:schemeClr val="accent1">
                  <a:lumMod val="75000"/>
                </a:schemeClr>
              </a:solidFill>
            </a:rPr>
            <a:t>(kézikönyv, képzések, szakmai hálózat)</a:t>
          </a:r>
          <a:endParaRPr lang="hu-HU" dirty="0">
            <a:solidFill>
              <a:schemeClr val="accent1">
                <a:lumMod val="75000"/>
              </a:schemeClr>
            </a:solidFill>
          </a:endParaRPr>
        </a:p>
      </dgm:t>
    </dgm:pt>
    <dgm:pt modelId="{9F52868C-8FB1-4827-B121-723D7C706ACB}" type="parTrans" cxnId="{662D405B-E619-4348-BBBD-8CD74435F62A}">
      <dgm:prSet/>
      <dgm:spPr/>
      <dgm:t>
        <a:bodyPr/>
        <a:lstStyle/>
        <a:p>
          <a:endParaRPr lang="hu-HU"/>
        </a:p>
      </dgm:t>
    </dgm:pt>
    <dgm:pt modelId="{DF29471F-B2B7-4656-A71F-8E8705511916}" type="sibTrans" cxnId="{662D405B-E619-4348-BBBD-8CD74435F62A}">
      <dgm:prSet/>
      <dgm:spPr/>
      <dgm:t>
        <a:bodyPr/>
        <a:lstStyle/>
        <a:p>
          <a:endParaRPr lang="hu-HU"/>
        </a:p>
      </dgm:t>
    </dgm:pt>
    <dgm:pt modelId="{1D2CC3EB-6CA5-4AF8-928C-CF6C19C17D5D}">
      <dgm:prSet/>
      <dgm:spPr/>
      <dgm:t>
        <a:bodyPr/>
        <a:lstStyle/>
        <a:p>
          <a:pPr rtl="0"/>
          <a:r>
            <a:rPr lang="hu-HU" dirty="0" smtClean="0"/>
            <a:t>Oktatási kiállítások és vásárok </a:t>
          </a:r>
          <a:r>
            <a:rPr lang="hu-HU" dirty="0" smtClean="0">
              <a:solidFill>
                <a:schemeClr val="accent1">
                  <a:lumMod val="75000"/>
                </a:schemeClr>
              </a:solidFill>
            </a:rPr>
            <a:t>(kézikönyv, képzések, szakmai hálózat)</a:t>
          </a:r>
          <a:endParaRPr lang="hu-HU" dirty="0">
            <a:solidFill>
              <a:schemeClr val="accent1">
                <a:lumMod val="75000"/>
              </a:schemeClr>
            </a:solidFill>
          </a:endParaRPr>
        </a:p>
      </dgm:t>
    </dgm:pt>
    <dgm:pt modelId="{5EEB0745-A6E4-4996-AB85-C0DE4CF02EAC}" type="parTrans" cxnId="{E11DA214-53C3-438A-BA19-F1D863B415AD}">
      <dgm:prSet/>
      <dgm:spPr/>
      <dgm:t>
        <a:bodyPr/>
        <a:lstStyle/>
        <a:p>
          <a:endParaRPr lang="hu-HU"/>
        </a:p>
      </dgm:t>
    </dgm:pt>
    <dgm:pt modelId="{E526926B-DE0B-450D-90F0-7A6FA9B5BAAA}" type="sibTrans" cxnId="{E11DA214-53C3-438A-BA19-F1D863B415AD}">
      <dgm:prSet/>
      <dgm:spPr/>
      <dgm:t>
        <a:bodyPr/>
        <a:lstStyle/>
        <a:p>
          <a:endParaRPr lang="hu-HU"/>
        </a:p>
      </dgm:t>
    </dgm:pt>
    <dgm:pt modelId="{361231A7-006B-4053-A631-BBA40407FA53}">
      <dgm:prSet/>
      <dgm:spPr/>
      <dgm:t>
        <a:bodyPr/>
        <a:lstStyle/>
        <a:p>
          <a:pPr rtl="0"/>
          <a:r>
            <a:rPr lang="hu-HU" dirty="0" smtClean="0"/>
            <a:t>Felsőoktatási szakmai fórumok szervezése külföldön</a:t>
          </a:r>
          <a:endParaRPr lang="hu-HU" dirty="0"/>
        </a:p>
      </dgm:t>
    </dgm:pt>
    <dgm:pt modelId="{96AD3020-4B1B-428D-AD9D-06F12B5638BD}" type="parTrans" cxnId="{F471FE3B-87A7-4CEB-9142-5E4F247D1E7E}">
      <dgm:prSet/>
      <dgm:spPr/>
      <dgm:t>
        <a:bodyPr/>
        <a:lstStyle/>
        <a:p>
          <a:endParaRPr lang="hu-HU"/>
        </a:p>
      </dgm:t>
    </dgm:pt>
    <dgm:pt modelId="{B8ECD590-D689-4B48-8D37-8350F8A0B451}" type="sibTrans" cxnId="{F471FE3B-87A7-4CEB-9142-5E4F247D1E7E}">
      <dgm:prSet/>
      <dgm:spPr/>
      <dgm:t>
        <a:bodyPr/>
        <a:lstStyle/>
        <a:p>
          <a:endParaRPr lang="hu-HU"/>
        </a:p>
      </dgm:t>
    </dgm:pt>
    <dgm:pt modelId="{06E6C902-3F7C-4B49-991A-620B817114EF}">
      <dgm:prSet/>
      <dgm:spPr/>
      <dgm:t>
        <a:bodyPr/>
        <a:lstStyle/>
        <a:p>
          <a:pPr rtl="0"/>
          <a:r>
            <a:rPr lang="hu-HU" dirty="0" smtClean="0"/>
            <a:t>Nemzetközi hallgatók </a:t>
          </a:r>
          <a:r>
            <a:rPr lang="hu-HU" dirty="0" err="1" smtClean="0"/>
            <a:t>mentorálása</a:t>
          </a:r>
          <a:r>
            <a:rPr lang="hu-HU" dirty="0" smtClean="0"/>
            <a:t> </a:t>
          </a:r>
          <a:r>
            <a:rPr lang="hu-HU" dirty="0" smtClean="0">
              <a:solidFill>
                <a:schemeClr val="accent1">
                  <a:lumMod val="75000"/>
                </a:schemeClr>
              </a:solidFill>
            </a:rPr>
            <a:t>(kézikönyvek, képzések)</a:t>
          </a:r>
          <a:endParaRPr lang="hu-HU" dirty="0">
            <a:solidFill>
              <a:schemeClr val="accent1">
                <a:lumMod val="75000"/>
              </a:schemeClr>
            </a:solidFill>
          </a:endParaRPr>
        </a:p>
      </dgm:t>
    </dgm:pt>
    <dgm:pt modelId="{D240DC60-9A72-4AF1-8803-D1841073A332}" type="parTrans" cxnId="{8BBAD97F-B0E6-4819-B148-100BD095B262}">
      <dgm:prSet/>
      <dgm:spPr/>
      <dgm:t>
        <a:bodyPr/>
        <a:lstStyle/>
        <a:p>
          <a:endParaRPr lang="hu-HU"/>
        </a:p>
      </dgm:t>
    </dgm:pt>
    <dgm:pt modelId="{4A1F1752-684B-4038-9F26-C0039A386537}" type="sibTrans" cxnId="{8BBAD97F-B0E6-4819-B148-100BD095B262}">
      <dgm:prSet/>
      <dgm:spPr/>
      <dgm:t>
        <a:bodyPr/>
        <a:lstStyle/>
        <a:p>
          <a:endParaRPr lang="hu-HU"/>
        </a:p>
      </dgm:t>
    </dgm:pt>
    <dgm:pt modelId="{05824697-F012-4062-BC24-12815B6315AC}">
      <dgm:prSet/>
      <dgm:spPr/>
      <dgm:t>
        <a:bodyPr/>
        <a:lstStyle/>
        <a:p>
          <a:pPr rtl="0"/>
          <a:endParaRPr lang="hu-HU" dirty="0"/>
        </a:p>
      </dgm:t>
    </dgm:pt>
    <dgm:pt modelId="{E4474C65-FFB7-43C6-9035-A78391F0C267}" type="sibTrans" cxnId="{3F3B3E82-82D9-45C3-AA6D-B0AD3924D6FE}">
      <dgm:prSet/>
      <dgm:spPr/>
      <dgm:t>
        <a:bodyPr/>
        <a:lstStyle/>
        <a:p>
          <a:endParaRPr lang="hu-HU"/>
        </a:p>
      </dgm:t>
    </dgm:pt>
    <dgm:pt modelId="{9C60717F-FD4E-4CE2-8A71-67ACDBF4245C}" type="parTrans" cxnId="{3F3B3E82-82D9-45C3-AA6D-B0AD3924D6FE}">
      <dgm:prSet/>
      <dgm:spPr/>
      <dgm:t>
        <a:bodyPr/>
        <a:lstStyle/>
        <a:p>
          <a:endParaRPr lang="hu-HU"/>
        </a:p>
      </dgm:t>
    </dgm:pt>
    <dgm:pt modelId="{0E119DB9-94DF-440E-9014-7FD7339052DF}" type="pres">
      <dgm:prSet presAssocID="{84E665B2-1584-48A9-90D6-438CFFD3DB7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057F468E-1FCD-42A5-B25E-608090D8B780}" type="pres">
      <dgm:prSet presAssocID="{D71785C5-D133-4FA2-AD05-0996C55BAE32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9C3CFBFA-351D-402D-9081-72305C2323FA}" type="pres">
      <dgm:prSet presAssocID="{D71785C5-D133-4FA2-AD05-0996C55BAE32}" presName="childText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B3566985-653F-4A04-BED5-6B12D30F3828}" type="pres">
      <dgm:prSet presAssocID="{16CAA534-14C9-498E-9D19-EE5D614056DE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E840FF48-A2E5-447C-A9FE-FEA98F0BB64C}" type="pres">
      <dgm:prSet presAssocID="{B7024D9A-E32F-45BA-8ED5-5B333252257E}" presName="spacer" presStyleCnt="0"/>
      <dgm:spPr/>
    </dgm:pt>
    <dgm:pt modelId="{B8E9A189-2C30-4F72-8851-F14EE2A34603}" type="pres">
      <dgm:prSet presAssocID="{05824697-F012-4062-BC24-12815B6315AC}" presName="parentText" presStyleLbl="node1" presStyleIdx="2" presStyleCnt="4" custScaleY="19567" custLinFactY="-100000" custLinFactNeighborX="6027" custLinFactNeighborY="-184471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AAC89944-8073-4704-A77E-386AFC9AA17E}" type="pres">
      <dgm:prSet presAssocID="{05824697-F012-4062-BC24-12815B6315AC}" presName="childText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51398035-99BC-4E61-9623-8AA953AB5125}" type="pres">
      <dgm:prSet presAssocID="{8142EF45-6DE6-4F08-9074-4AEC5EF21F22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4DDFCB92-EAF8-4625-B482-55EBECB874B1}" type="pres">
      <dgm:prSet presAssocID="{8142EF45-6DE6-4F08-9074-4AEC5EF21F22}" presName="childText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6E9912DB-BAF0-48DE-9C07-136648DBE89C}" type="presOf" srcId="{1D2CC3EB-6CA5-4AF8-928C-CF6C19C17D5D}" destId="{4DDFCB92-EAF8-4625-B482-55EBECB874B1}" srcOrd="0" destOrd="2" presId="urn:microsoft.com/office/officeart/2005/8/layout/vList2"/>
    <dgm:cxn modelId="{4532D98F-AB92-44C8-9E33-05564A415AC6}" srcId="{D71785C5-D133-4FA2-AD05-0996C55BAE32}" destId="{ADB56A52-E27E-46FB-84A3-07F10095EC98}" srcOrd="2" destOrd="0" parTransId="{7E57DE76-ED6E-4682-A327-C4DA78A9F9F3}" sibTransId="{72288B35-A5E0-4A63-BD3E-DC28A5813CC6}"/>
    <dgm:cxn modelId="{E0D9D56D-F78A-44F3-9CDF-373698E0DAE9}" type="presOf" srcId="{ABD01262-AEE7-4F0E-BAEA-0B1C88536B8F}" destId="{9C3CFBFA-351D-402D-9081-72305C2323FA}" srcOrd="0" destOrd="2" presId="urn:microsoft.com/office/officeart/2005/8/layout/vList2"/>
    <dgm:cxn modelId="{FC04D167-F966-458A-8119-57C359633474}" type="presOf" srcId="{16CAA534-14C9-498E-9D19-EE5D614056DE}" destId="{B3566985-653F-4A04-BED5-6B12D30F3828}" srcOrd="0" destOrd="0" presId="urn:microsoft.com/office/officeart/2005/8/layout/vList2"/>
    <dgm:cxn modelId="{14CC478B-06E6-47CE-A369-BB7257287E9E}" type="presOf" srcId="{84E665B2-1584-48A9-90D6-438CFFD3DB79}" destId="{0E119DB9-94DF-440E-9014-7FD7339052DF}" srcOrd="0" destOrd="0" presId="urn:microsoft.com/office/officeart/2005/8/layout/vList2"/>
    <dgm:cxn modelId="{2A9D2862-D621-4C4C-B202-38C6F4CFBD3D}" srcId="{0E3EAC7B-C4D0-4AC0-A6DB-CB3B302E7E67}" destId="{76B4FC65-94B0-473F-9D4D-B64ED056B21B}" srcOrd="0" destOrd="0" parTransId="{BCFEDF51-8ACA-4C0D-82A3-33020EE89831}" sibTransId="{9E88B2B0-F18B-4ECE-979C-DE75BD8892B7}"/>
    <dgm:cxn modelId="{70B33CB5-8BA8-42F6-BA6E-0B617222237D}" type="presOf" srcId="{05824697-F012-4062-BC24-12815B6315AC}" destId="{B8E9A189-2C30-4F72-8851-F14EE2A34603}" srcOrd="0" destOrd="0" presId="urn:microsoft.com/office/officeart/2005/8/layout/vList2"/>
    <dgm:cxn modelId="{038A91A0-594B-4CCF-B89D-4C520589CCA8}" srcId="{05824697-F012-4062-BC24-12815B6315AC}" destId="{1390112A-3865-4747-A987-7CFC1820684C}" srcOrd="1" destOrd="0" parTransId="{A2C740F1-76A4-4D50-9CF5-11BD7A1A2ED2}" sibTransId="{DF0DAF3A-97AE-4EDD-9456-B4D01AAD0CB5}"/>
    <dgm:cxn modelId="{7BBA61BC-CD41-4661-BF49-696825666EA9}" type="presOf" srcId="{D71785C5-D133-4FA2-AD05-0996C55BAE32}" destId="{057F468E-1FCD-42A5-B25E-608090D8B780}" srcOrd="0" destOrd="0" presId="urn:microsoft.com/office/officeart/2005/8/layout/vList2"/>
    <dgm:cxn modelId="{8BBAD97F-B0E6-4819-B148-100BD095B262}" srcId="{05824697-F012-4062-BC24-12815B6315AC}" destId="{06E6C902-3F7C-4B49-991A-620B817114EF}" srcOrd="3" destOrd="0" parTransId="{D240DC60-9A72-4AF1-8803-D1841073A332}" sibTransId="{4A1F1752-684B-4038-9F26-C0039A386537}"/>
    <dgm:cxn modelId="{662D405B-E619-4348-BBBD-8CD74435F62A}" srcId="{8142EF45-6DE6-4F08-9074-4AEC5EF21F22}" destId="{FE84D120-C803-4EDF-AB6C-0CE60F5C8595}" srcOrd="1" destOrd="0" parTransId="{9F52868C-8FB1-4827-B121-723D7C706ACB}" sibTransId="{DF29471F-B2B7-4656-A71F-8E8705511916}"/>
    <dgm:cxn modelId="{085AA4B0-07EE-4475-87CF-07F0F0F4867F}" type="presOf" srcId="{0975E92F-3BC8-42EF-91B6-7178F0B7ED46}" destId="{AAC89944-8073-4704-A77E-386AFC9AA17E}" srcOrd="0" destOrd="0" presId="urn:microsoft.com/office/officeart/2005/8/layout/vList2"/>
    <dgm:cxn modelId="{E33F8985-CA72-487E-B4AA-B8C2CB016AE7}" srcId="{8142EF45-6DE6-4F08-9074-4AEC5EF21F22}" destId="{55F6E636-AC4F-4E3F-905E-D2690656B598}" srcOrd="0" destOrd="0" parTransId="{C81C1B51-DF05-4CE5-8911-35B45BAAD094}" sibTransId="{D57DEEA2-00AB-4B07-B5CA-616601A60C6D}"/>
    <dgm:cxn modelId="{97D31EB8-C460-4E97-A967-B0498CE4CC6C}" srcId="{D71785C5-D133-4FA2-AD05-0996C55BAE32}" destId="{0E3EAC7B-C4D0-4AC0-A6DB-CB3B302E7E67}" srcOrd="0" destOrd="0" parTransId="{AF47D700-8547-4FD1-BB1D-91A91F590689}" sibTransId="{2684A8FC-5CB4-4080-BAD9-6E7D9F5F60CE}"/>
    <dgm:cxn modelId="{3879EF49-5012-493D-8418-EF98B2F27ACA}" type="presOf" srcId="{8142EF45-6DE6-4F08-9074-4AEC5EF21F22}" destId="{51398035-99BC-4E61-9623-8AA953AB5125}" srcOrd="0" destOrd="0" presId="urn:microsoft.com/office/officeart/2005/8/layout/vList2"/>
    <dgm:cxn modelId="{C71D5E05-F6AE-47D1-AC96-8281FCE83AC5}" type="presOf" srcId="{B1C28793-D27B-4AFD-B4DB-0626BE952BD2}" destId="{AAC89944-8073-4704-A77E-386AFC9AA17E}" srcOrd="0" destOrd="2" presId="urn:microsoft.com/office/officeart/2005/8/layout/vList2"/>
    <dgm:cxn modelId="{103FD009-A8FB-40CE-8941-3FB80DC4E778}" type="presOf" srcId="{1390112A-3865-4747-A987-7CFC1820684C}" destId="{AAC89944-8073-4704-A77E-386AFC9AA17E}" srcOrd="0" destOrd="1" presId="urn:microsoft.com/office/officeart/2005/8/layout/vList2"/>
    <dgm:cxn modelId="{D73541EE-62D6-4E5F-8A8B-3F97BAB3CC0E}" srcId="{05824697-F012-4062-BC24-12815B6315AC}" destId="{B1C28793-D27B-4AFD-B4DB-0626BE952BD2}" srcOrd="2" destOrd="0" parTransId="{A7D6D533-806A-4243-963E-D278B527C90B}" sibTransId="{EB40D569-C2BC-40C1-818C-5692DAD65C00}"/>
    <dgm:cxn modelId="{5EFFB216-9D7D-4761-A87E-9CB2CFDD6B30}" type="presOf" srcId="{0E3EAC7B-C4D0-4AC0-A6DB-CB3B302E7E67}" destId="{9C3CFBFA-351D-402D-9081-72305C2323FA}" srcOrd="0" destOrd="0" presId="urn:microsoft.com/office/officeart/2005/8/layout/vList2"/>
    <dgm:cxn modelId="{ECD725DB-4DBF-4C94-8DF8-4B22D3CB06E1}" type="presOf" srcId="{ADB56A52-E27E-46FB-84A3-07F10095EC98}" destId="{9C3CFBFA-351D-402D-9081-72305C2323FA}" srcOrd="0" destOrd="3" presId="urn:microsoft.com/office/officeart/2005/8/layout/vList2"/>
    <dgm:cxn modelId="{25FA1202-4F6C-4ACC-8340-DC7DBF86D507}" srcId="{84E665B2-1584-48A9-90D6-438CFFD3DB79}" destId="{16CAA534-14C9-498E-9D19-EE5D614056DE}" srcOrd="1" destOrd="0" parTransId="{F62C97E0-A8D0-401A-8AC4-B3C9645C6173}" sibTransId="{B7024D9A-E32F-45BA-8ED5-5B333252257E}"/>
    <dgm:cxn modelId="{5A0AA1A8-4560-4DA9-ABE1-0A5A8ACB847C}" type="presOf" srcId="{361231A7-006B-4053-A631-BBA40407FA53}" destId="{4DDFCB92-EAF8-4625-B482-55EBECB874B1}" srcOrd="0" destOrd="3" presId="urn:microsoft.com/office/officeart/2005/8/layout/vList2"/>
    <dgm:cxn modelId="{632DDD89-3D6E-4243-A9E8-DD70C72F8411}" srcId="{84E665B2-1584-48A9-90D6-438CFFD3DB79}" destId="{8142EF45-6DE6-4F08-9074-4AEC5EF21F22}" srcOrd="3" destOrd="0" parTransId="{68ACEFD5-0590-48B3-9713-35C9962460E9}" sibTransId="{046BFEA6-9076-4980-935A-2B47301EA313}"/>
    <dgm:cxn modelId="{F471FE3B-87A7-4CEB-9142-5E4F247D1E7E}" srcId="{8142EF45-6DE6-4F08-9074-4AEC5EF21F22}" destId="{361231A7-006B-4053-A631-BBA40407FA53}" srcOrd="3" destOrd="0" parTransId="{96AD3020-4B1B-428D-AD9D-06F12B5638BD}" sibTransId="{B8ECD590-D689-4B48-8D37-8350F8A0B451}"/>
    <dgm:cxn modelId="{ECD2E952-0768-4071-9A70-76D63CFDDF0B}" srcId="{D71785C5-D133-4FA2-AD05-0996C55BAE32}" destId="{ABD01262-AEE7-4F0E-BAEA-0B1C88536B8F}" srcOrd="1" destOrd="0" parTransId="{B052372D-B35C-4C19-A4A6-0B46A39B32F9}" sibTransId="{FB63621B-934F-49BC-8FC4-0A04EFC43930}"/>
    <dgm:cxn modelId="{FC4F0744-4E51-4EF5-828B-7CA03217B22C}" type="presOf" srcId="{06E6C902-3F7C-4B49-991A-620B817114EF}" destId="{AAC89944-8073-4704-A77E-386AFC9AA17E}" srcOrd="0" destOrd="3" presId="urn:microsoft.com/office/officeart/2005/8/layout/vList2"/>
    <dgm:cxn modelId="{65DEA293-D4F0-4724-B179-E10E09A070E6}" type="presOf" srcId="{55F6E636-AC4F-4E3F-905E-D2690656B598}" destId="{4DDFCB92-EAF8-4625-B482-55EBECB874B1}" srcOrd="0" destOrd="0" presId="urn:microsoft.com/office/officeart/2005/8/layout/vList2"/>
    <dgm:cxn modelId="{2A1D203A-6A24-470B-8162-412771E8C38E}" type="presOf" srcId="{FE84D120-C803-4EDF-AB6C-0CE60F5C8595}" destId="{4DDFCB92-EAF8-4625-B482-55EBECB874B1}" srcOrd="0" destOrd="1" presId="urn:microsoft.com/office/officeart/2005/8/layout/vList2"/>
    <dgm:cxn modelId="{E11DA214-53C3-438A-BA19-F1D863B415AD}" srcId="{8142EF45-6DE6-4F08-9074-4AEC5EF21F22}" destId="{1D2CC3EB-6CA5-4AF8-928C-CF6C19C17D5D}" srcOrd="2" destOrd="0" parTransId="{5EEB0745-A6E4-4996-AB85-C0DE4CF02EAC}" sibTransId="{E526926B-DE0B-450D-90F0-7A6FA9B5BAAA}"/>
    <dgm:cxn modelId="{97D184C6-D1B3-422B-B888-AFBDBA1FBF76}" type="presOf" srcId="{76B4FC65-94B0-473F-9D4D-B64ED056B21B}" destId="{9C3CFBFA-351D-402D-9081-72305C2323FA}" srcOrd="0" destOrd="1" presId="urn:microsoft.com/office/officeart/2005/8/layout/vList2"/>
    <dgm:cxn modelId="{A0F2425E-D3A8-4E2F-B80D-4704AD87E7EE}" srcId="{05824697-F012-4062-BC24-12815B6315AC}" destId="{0975E92F-3BC8-42EF-91B6-7178F0B7ED46}" srcOrd="0" destOrd="0" parTransId="{953B63AB-88DA-44B9-8385-944A097CDF5E}" sibTransId="{6D34E0B1-3DC0-4734-A7FE-A6D5CF85B716}"/>
    <dgm:cxn modelId="{57595199-F0CC-4590-91C3-AAA68BD1DD87}" srcId="{84E665B2-1584-48A9-90D6-438CFFD3DB79}" destId="{D71785C5-D133-4FA2-AD05-0996C55BAE32}" srcOrd="0" destOrd="0" parTransId="{19C11A5C-7A7E-4B2E-9890-CE2EFC540638}" sibTransId="{CDC0B358-D609-4E4F-910B-BA05211D879B}"/>
    <dgm:cxn modelId="{3F3B3E82-82D9-45C3-AA6D-B0AD3924D6FE}" srcId="{84E665B2-1584-48A9-90D6-438CFFD3DB79}" destId="{05824697-F012-4062-BC24-12815B6315AC}" srcOrd="2" destOrd="0" parTransId="{9C60717F-FD4E-4CE2-8A71-67ACDBF4245C}" sibTransId="{E4474C65-FFB7-43C6-9035-A78391F0C267}"/>
    <dgm:cxn modelId="{F2C639B5-25EA-406B-B770-0F032D9083D7}" type="presParOf" srcId="{0E119DB9-94DF-440E-9014-7FD7339052DF}" destId="{057F468E-1FCD-42A5-B25E-608090D8B780}" srcOrd="0" destOrd="0" presId="urn:microsoft.com/office/officeart/2005/8/layout/vList2"/>
    <dgm:cxn modelId="{859A55A6-CBCA-4E20-9175-A01D43D6D308}" type="presParOf" srcId="{0E119DB9-94DF-440E-9014-7FD7339052DF}" destId="{9C3CFBFA-351D-402D-9081-72305C2323FA}" srcOrd="1" destOrd="0" presId="urn:microsoft.com/office/officeart/2005/8/layout/vList2"/>
    <dgm:cxn modelId="{F58C8F8E-3385-4859-953F-58E5C09F1F04}" type="presParOf" srcId="{0E119DB9-94DF-440E-9014-7FD7339052DF}" destId="{B3566985-653F-4A04-BED5-6B12D30F3828}" srcOrd="2" destOrd="0" presId="urn:microsoft.com/office/officeart/2005/8/layout/vList2"/>
    <dgm:cxn modelId="{A303BE02-C55D-43F2-869D-5DBDFB29EDF1}" type="presParOf" srcId="{0E119DB9-94DF-440E-9014-7FD7339052DF}" destId="{E840FF48-A2E5-447C-A9FE-FEA98F0BB64C}" srcOrd="3" destOrd="0" presId="urn:microsoft.com/office/officeart/2005/8/layout/vList2"/>
    <dgm:cxn modelId="{046DF60B-CABB-4CB6-82E5-4C9492E584EB}" type="presParOf" srcId="{0E119DB9-94DF-440E-9014-7FD7339052DF}" destId="{B8E9A189-2C30-4F72-8851-F14EE2A34603}" srcOrd="4" destOrd="0" presId="urn:microsoft.com/office/officeart/2005/8/layout/vList2"/>
    <dgm:cxn modelId="{CC1966A1-363C-4959-8B8D-0FC48339B33B}" type="presParOf" srcId="{0E119DB9-94DF-440E-9014-7FD7339052DF}" destId="{AAC89944-8073-4704-A77E-386AFC9AA17E}" srcOrd="5" destOrd="0" presId="urn:microsoft.com/office/officeart/2005/8/layout/vList2"/>
    <dgm:cxn modelId="{F0D16317-D3E6-4D67-8B73-97B7996A76E3}" type="presParOf" srcId="{0E119DB9-94DF-440E-9014-7FD7339052DF}" destId="{51398035-99BC-4E61-9623-8AA953AB5125}" srcOrd="6" destOrd="0" presId="urn:microsoft.com/office/officeart/2005/8/layout/vList2"/>
    <dgm:cxn modelId="{EBE7917D-31EF-4ED6-9810-5595F2639219}" type="presParOf" srcId="{0E119DB9-94DF-440E-9014-7FD7339052DF}" destId="{4DDFCB92-EAF8-4625-B482-55EBECB874B1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5F98486-4836-47EA-B6EF-22C184624609}" type="doc">
      <dgm:prSet loTypeId="urn:microsoft.com/office/officeart/2005/8/layout/chart3" loCatId="cycle" qsTypeId="urn:microsoft.com/office/officeart/2005/8/quickstyle/simple5" qsCatId="simple" csTypeId="urn:microsoft.com/office/officeart/2005/8/colors/accent1_2" csCatId="accent1" phldr="1"/>
      <dgm:spPr/>
    </dgm:pt>
    <dgm:pt modelId="{D0BC87AB-160F-4BCB-9089-66BE4E4FBCDC}">
      <dgm:prSet phldrT="[Szöveg]" custT="1"/>
      <dgm:spPr/>
      <dgm:t>
        <a:bodyPr/>
        <a:lstStyle/>
        <a:p>
          <a:r>
            <a:rPr lang="hu-HU" sz="1600" dirty="0" smtClean="0"/>
            <a:t>Intézményi elkötelezettség</a:t>
          </a:r>
          <a:endParaRPr lang="en-GB" sz="1600" b="0" noProof="0" dirty="0">
            <a:ln>
              <a:solidFill>
                <a:schemeClr val="bg1"/>
              </a:solidFill>
            </a:ln>
          </a:endParaRPr>
        </a:p>
      </dgm:t>
    </dgm:pt>
    <dgm:pt modelId="{97BDD459-5DD4-48ED-B0ED-58F1DAA6A3E4}" type="parTrans" cxnId="{641DF303-AC17-4814-B54A-04BA12C80E7F}">
      <dgm:prSet/>
      <dgm:spPr/>
      <dgm:t>
        <a:bodyPr/>
        <a:lstStyle/>
        <a:p>
          <a:endParaRPr lang="hu-HU"/>
        </a:p>
      </dgm:t>
    </dgm:pt>
    <dgm:pt modelId="{B09505AB-6189-409D-98B7-3105656794F7}" type="sibTrans" cxnId="{641DF303-AC17-4814-B54A-04BA12C80E7F}">
      <dgm:prSet/>
      <dgm:spPr/>
      <dgm:t>
        <a:bodyPr/>
        <a:lstStyle/>
        <a:p>
          <a:endParaRPr lang="hu-HU"/>
        </a:p>
      </dgm:t>
    </dgm:pt>
    <dgm:pt modelId="{B248F970-E3C5-4FC5-90AB-2B8288F814EA}">
      <dgm:prSet phldrT="[Szöveg]" custT="1"/>
      <dgm:spPr/>
      <dgm:t>
        <a:bodyPr/>
        <a:lstStyle/>
        <a:p>
          <a:r>
            <a:rPr lang="hu-HU" sz="1600" noProof="0" dirty="0" err="1" smtClean="0"/>
            <a:t>Nemzetköziesítést</a:t>
          </a:r>
          <a:r>
            <a:rPr lang="hu-HU" sz="1600" noProof="0" dirty="0" smtClean="0"/>
            <a:t> támogató szolgáltatások, </a:t>
          </a:r>
          <a:r>
            <a:rPr lang="hu-HU" sz="1600" noProof="0" dirty="0" err="1" smtClean="0"/>
            <a:t>infrastr</a:t>
          </a:r>
          <a:r>
            <a:rPr lang="hu-HU" sz="1600" noProof="0" dirty="0" smtClean="0"/>
            <a:t>.</a:t>
          </a:r>
          <a:endParaRPr lang="en-GB" sz="1600" noProof="0" dirty="0"/>
        </a:p>
      </dgm:t>
    </dgm:pt>
    <dgm:pt modelId="{B11941E0-C258-4B6A-8177-49A854FE8FB8}" type="parTrans" cxnId="{B137F1A0-8184-4BE1-95B6-BDB09831DAA8}">
      <dgm:prSet/>
      <dgm:spPr/>
      <dgm:t>
        <a:bodyPr/>
        <a:lstStyle/>
        <a:p>
          <a:endParaRPr lang="hu-HU"/>
        </a:p>
      </dgm:t>
    </dgm:pt>
    <dgm:pt modelId="{33BDE9CA-23AC-4296-A23E-F55222E6059C}" type="sibTrans" cxnId="{B137F1A0-8184-4BE1-95B6-BDB09831DAA8}">
      <dgm:prSet/>
      <dgm:spPr/>
      <dgm:t>
        <a:bodyPr/>
        <a:lstStyle/>
        <a:p>
          <a:endParaRPr lang="hu-HU"/>
        </a:p>
      </dgm:t>
    </dgm:pt>
    <dgm:pt modelId="{12911399-D561-43F7-B0C8-B390FF346CFD}">
      <dgm:prSet phldrT="[Szöveg]" custT="1"/>
      <dgm:spPr/>
      <dgm:t>
        <a:bodyPr/>
        <a:lstStyle/>
        <a:p>
          <a:r>
            <a:rPr lang="hu-HU" sz="1600" dirty="0" smtClean="0"/>
            <a:t>n.közi </a:t>
          </a:r>
          <a:r>
            <a:rPr lang="hu-HU" sz="1600" dirty="0" err="1" smtClean="0"/>
            <a:t>tev</a:t>
          </a:r>
          <a:r>
            <a:rPr lang="hu-HU" sz="1600" dirty="0" smtClean="0"/>
            <a:t>. minőségbiztosítása</a:t>
          </a:r>
          <a:endParaRPr lang="en-GB" sz="1600" noProof="0" dirty="0"/>
        </a:p>
      </dgm:t>
    </dgm:pt>
    <dgm:pt modelId="{B88D5AF6-6935-4022-B34A-C86B6B23EA5D}" type="parTrans" cxnId="{C3F97BBD-7461-4328-A247-24B9D6F25E4A}">
      <dgm:prSet/>
      <dgm:spPr/>
      <dgm:t>
        <a:bodyPr/>
        <a:lstStyle/>
        <a:p>
          <a:endParaRPr lang="hu-HU"/>
        </a:p>
      </dgm:t>
    </dgm:pt>
    <dgm:pt modelId="{12B5EFD4-119B-49A0-A5D2-CA7B6209BF42}" type="sibTrans" cxnId="{C3F97BBD-7461-4328-A247-24B9D6F25E4A}">
      <dgm:prSet/>
      <dgm:spPr/>
      <dgm:t>
        <a:bodyPr/>
        <a:lstStyle/>
        <a:p>
          <a:endParaRPr lang="hu-HU"/>
        </a:p>
      </dgm:t>
    </dgm:pt>
    <dgm:pt modelId="{A76E06C2-7F9E-400C-B757-82E0687DD857}">
      <dgm:prSet phldrT="[Szöveg]" custT="1"/>
      <dgm:spPr/>
      <dgm:t>
        <a:bodyPr/>
        <a:lstStyle/>
        <a:p>
          <a:r>
            <a:rPr lang="hu-HU" sz="1600" dirty="0" err="1" smtClean="0"/>
            <a:t>nemzetköziesítés</a:t>
          </a:r>
          <a:r>
            <a:rPr lang="hu-HU" sz="1600" dirty="0" smtClean="0"/>
            <a:t> céljaira felhasznált erőforrások</a:t>
          </a:r>
          <a:endParaRPr lang="en-GB" sz="1600" b="0" noProof="0" dirty="0">
            <a:ln>
              <a:solidFill>
                <a:schemeClr val="bg1"/>
              </a:solidFill>
            </a:ln>
          </a:endParaRPr>
        </a:p>
      </dgm:t>
    </dgm:pt>
    <dgm:pt modelId="{B60D3006-B882-4286-B48E-F39FB9D206F9}" type="parTrans" cxnId="{623D674F-8E98-420A-9826-69B9D3DD3D19}">
      <dgm:prSet/>
      <dgm:spPr/>
      <dgm:t>
        <a:bodyPr/>
        <a:lstStyle/>
        <a:p>
          <a:endParaRPr lang="hu-HU"/>
        </a:p>
      </dgm:t>
    </dgm:pt>
    <dgm:pt modelId="{D5E3ACF5-CEEA-4F3F-B687-7228879EFD09}" type="sibTrans" cxnId="{623D674F-8E98-420A-9826-69B9D3DD3D19}">
      <dgm:prSet/>
      <dgm:spPr/>
      <dgm:t>
        <a:bodyPr/>
        <a:lstStyle/>
        <a:p>
          <a:endParaRPr lang="hu-HU"/>
        </a:p>
      </dgm:t>
    </dgm:pt>
    <dgm:pt modelId="{38BF1D61-9A73-4D05-BAEB-78E1146D0BFC}">
      <dgm:prSet phldrT="[Szöveg]" custT="1"/>
      <dgm:spPr/>
      <dgm:t>
        <a:bodyPr/>
        <a:lstStyle/>
        <a:p>
          <a:r>
            <a:rPr lang="hu-HU" sz="1600" noProof="0" dirty="0" smtClean="0"/>
            <a:t>oktatás</a:t>
          </a:r>
          <a:endParaRPr lang="en-GB" sz="1600" noProof="0" dirty="0"/>
        </a:p>
      </dgm:t>
    </dgm:pt>
    <dgm:pt modelId="{55646A10-5453-45BA-BCD7-E9A21172A33B}" type="parTrans" cxnId="{C40A5FCC-0B60-442C-987D-DBAEE663D52E}">
      <dgm:prSet/>
      <dgm:spPr/>
      <dgm:t>
        <a:bodyPr/>
        <a:lstStyle/>
        <a:p>
          <a:endParaRPr lang="hu-HU"/>
        </a:p>
      </dgm:t>
    </dgm:pt>
    <dgm:pt modelId="{95539B58-5842-4FA5-A233-C0D2C6F86A15}" type="sibTrans" cxnId="{C40A5FCC-0B60-442C-987D-DBAEE663D52E}">
      <dgm:prSet/>
      <dgm:spPr/>
      <dgm:t>
        <a:bodyPr/>
        <a:lstStyle/>
        <a:p>
          <a:endParaRPr lang="hu-HU"/>
        </a:p>
      </dgm:t>
    </dgm:pt>
    <dgm:pt modelId="{F1A7AFD4-1625-475D-BCD9-6DF29DA027ED}">
      <dgm:prSet phldrT="[Szöveg]" custT="1"/>
      <dgm:spPr/>
      <dgm:t>
        <a:bodyPr/>
        <a:lstStyle/>
        <a:p>
          <a:r>
            <a:rPr lang="hu-HU" sz="1600" noProof="0" dirty="0" smtClean="0"/>
            <a:t>kutatás</a:t>
          </a:r>
          <a:endParaRPr lang="en-GB" sz="1600" noProof="0" dirty="0"/>
        </a:p>
      </dgm:t>
    </dgm:pt>
    <dgm:pt modelId="{38716061-3AAA-4E2D-82D9-723FC379DF2F}" type="parTrans" cxnId="{1F48B1B1-6541-4374-BB62-637797892823}">
      <dgm:prSet/>
      <dgm:spPr/>
      <dgm:t>
        <a:bodyPr/>
        <a:lstStyle/>
        <a:p>
          <a:endParaRPr lang="hu-HU"/>
        </a:p>
      </dgm:t>
    </dgm:pt>
    <dgm:pt modelId="{33DDB0CB-1EE5-4369-A674-1F94A3E7C7BA}" type="sibTrans" cxnId="{1F48B1B1-6541-4374-BB62-637797892823}">
      <dgm:prSet/>
      <dgm:spPr/>
      <dgm:t>
        <a:bodyPr/>
        <a:lstStyle/>
        <a:p>
          <a:endParaRPr lang="hu-HU"/>
        </a:p>
      </dgm:t>
    </dgm:pt>
    <dgm:pt modelId="{E7F818E8-E815-4B5B-B7E7-A765534047B8}" type="pres">
      <dgm:prSet presAssocID="{85F98486-4836-47EA-B6EF-22C184624609}" presName="compositeShape" presStyleCnt="0">
        <dgm:presLayoutVars>
          <dgm:chMax val="7"/>
          <dgm:dir/>
          <dgm:resizeHandles val="exact"/>
        </dgm:presLayoutVars>
      </dgm:prSet>
      <dgm:spPr/>
    </dgm:pt>
    <dgm:pt modelId="{FB14CA80-E49E-4794-A3A7-451C50111FC5}" type="pres">
      <dgm:prSet presAssocID="{85F98486-4836-47EA-B6EF-22C184624609}" presName="wedge1" presStyleLbl="node1" presStyleIdx="0" presStyleCnt="6" custScaleX="139787" custLinFactNeighborX="8445" custLinFactNeighborY="-1558"/>
      <dgm:spPr/>
      <dgm:t>
        <a:bodyPr/>
        <a:lstStyle/>
        <a:p>
          <a:endParaRPr lang="hu-HU"/>
        </a:p>
      </dgm:t>
    </dgm:pt>
    <dgm:pt modelId="{C83540C5-2E4D-4008-92C7-947748E679AC}" type="pres">
      <dgm:prSet presAssocID="{85F98486-4836-47EA-B6EF-22C184624609}" presName="wedge1Tx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1C922282-56D0-49FA-8614-2BBD6B7794BA}" type="pres">
      <dgm:prSet presAssocID="{85F98486-4836-47EA-B6EF-22C184624609}" presName="wedge2" presStyleLbl="node1" presStyleIdx="1" presStyleCnt="6" custScaleX="139787" custLinFactNeighborX="8420" custLinFactNeighborY="127"/>
      <dgm:spPr/>
      <dgm:t>
        <a:bodyPr/>
        <a:lstStyle/>
        <a:p>
          <a:endParaRPr lang="hu-HU"/>
        </a:p>
      </dgm:t>
    </dgm:pt>
    <dgm:pt modelId="{610000FE-9B1E-4E8E-8449-BF62E938A896}" type="pres">
      <dgm:prSet presAssocID="{85F98486-4836-47EA-B6EF-22C184624609}" presName="wedge2Tx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1AC4F80F-B145-4145-B2C4-4B3B2147ED64}" type="pres">
      <dgm:prSet presAssocID="{85F98486-4836-47EA-B6EF-22C184624609}" presName="wedge3" presStyleLbl="node1" presStyleIdx="2" presStyleCnt="6" custScaleX="139787" custLinFactNeighborX="7878" custLinFactNeighborY="127"/>
      <dgm:spPr/>
      <dgm:t>
        <a:bodyPr/>
        <a:lstStyle/>
        <a:p>
          <a:endParaRPr lang="hu-HU"/>
        </a:p>
      </dgm:t>
    </dgm:pt>
    <dgm:pt modelId="{B284F427-4047-4C30-A67D-6F8C9506C6B7}" type="pres">
      <dgm:prSet presAssocID="{85F98486-4836-47EA-B6EF-22C184624609}" presName="wedge3Tx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B0DE73CD-AAE1-41ED-B9A0-CD479FD86B45}" type="pres">
      <dgm:prSet presAssocID="{85F98486-4836-47EA-B6EF-22C184624609}" presName="wedge4" presStyleLbl="node1" presStyleIdx="3" presStyleCnt="6" custScaleX="139787" custLinFactNeighborX="7123" custLinFactNeighborY="127"/>
      <dgm:spPr/>
      <dgm:t>
        <a:bodyPr/>
        <a:lstStyle/>
        <a:p>
          <a:endParaRPr lang="hu-HU"/>
        </a:p>
      </dgm:t>
    </dgm:pt>
    <dgm:pt modelId="{A606ADF2-18D6-4BE6-A6E7-7CA75D1052E8}" type="pres">
      <dgm:prSet presAssocID="{85F98486-4836-47EA-B6EF-22C184624609}" presName="wedge4Tx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CD324932-E75E-4E74-8234-D25912B18F95}" type="pres">
      <dgm:prSet presAssocID="{85F98486-4836-47EA-B6EF-22C184624609}" presName="wedge5" presStyleLbl="node1" presStyleIdx="4" presStyleCnt="6" custScaleX="139787" custLinFactNeighborX="7123" custLinFactNeighborY="127"/>
      <dgm:spPr/>
      <dgm:t>
        <a:bodyPr/>
        <a:lstStyle/>
        <a:p>
          <a:endParaRPr lang="hu-HU"/>
        </a:p>
      </dgm:t>
    </dgm:pt>
    <dgm:pt modelId="{952A66D3-3E80-4419-86F4-7BA9954E88C9}" type="pres">
      <dgm:prSet presAssocID="{85F98486-4836-47EA-B6EF-22C184624609}" presName="wedge5Tx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B551D7FB-C787-4253-B849-3CFCFE590C8B}" type="pres">
      <dgm:prSet presAssocID="{85F98486-4836-47EA-B6EF-22C184624609}" presName="wedge6" presStyleLbl="node1" presStyleIdx="5" presStyleCnt="6" custScaleX="139787" custLinFactNeighborX="7123" custLinFactNeighborY="127"/>
      <dgm:spPr/>
      <dgm:t>
        <a:bodyPr/>
        <a:lstStyle/>
        <a:p>
          <a:endParaRPr lang="hu-HU"/>
        </a:p>
      </dgm:t>
    </dgm:pt>
    <dgm:pt modelId="{EB7D4440-E1CE-4D4D-862D-FE804867F418}" type="pres">
      <dgm:prSet presAssocID="{85F98486-4836-47EA-B6EF-22C184624609}" presName="wedge6Tx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C644E6E2-B505-401B-9483-CD71483FF68C}" type="presOf" srcId="{F1A7AFD4-1625-475D-BCD9-6DF29DA027ED}" destId="{B0DE73CD-AAE1-41ED-B9A0-CD479FD86B45}" srcOrd="0" destOrd="0" presId="urn:microsoft.com/office/officeart/2005/8/layout/chart3"/>
    <dgm:cxn modelId="{76F5F1EF-C5A6-4771-91D0-6ED47641C521}" type="presOf" srcId="{85F98486-4836-47EA-B6EF-22C184624609}" destId="{E7F818E8-E815-4B5B-B7E7-A765534047B8}" srcOrd="0" destOrd="0" presId="urn:microsoft.com/office/officeart/2005/8/layout/chart3"/>
    <dgm:cxn modelId="{5E4EA5B1-D4AA-4EC6-A9D2-D31247739FDD}" type="presOf" srcId="{12911399-D561-43F7-B0C8-B390FF346CFD}" destId="{B551D7FB-C787-4253-B849-3CFCFE590C8B}" srcOrd="0" destOrd="0" presId="urn:microsoft.com/office/officeart/2005/8/layout/chart3"/>
    <dgm:cxn modelId="{DCC9F01B-A44C-4D30-8354-34F14BEEFAD6}" type="presOf" srcId="{38BF1D61-9A73-4D05-BAEB-78E1146D0BFC}" destId="{1AC4F80F-B145-4145-B2C4-4B3B2147ED64}" srcOrd="0" destOrd="0" presId="urn:microsoft.com/office/officeart/2005/8/layout/chart3"/>
    <dgm:cxn modelId="{508E3363-B1EF-4DAA-9D27-2EDCBB641609}" type="presOf" srcId="{F1A7AFD4-1625-475D-BCD9-6DF29DA027ED}" destId="{A606ADF2-18D6-4BE6-A6E7-7CA75D1052E8}" srcOrd="1" destOrd="0" presId="urn:microsoft.com/office/officeart/2005/8/layout/chart3"/>
    <dgm:cxn modelId="{0FB3E7DE-C255-4A57-A910-0A21524FBBD5}" type="presOf" srcId="{12911399-D561-43F7-B0C8-B390FF346CFD}" destId="{EB7D4440-E1CE-4D4D-862D-FE804867F418}" srcOrd="1" destOrd="0" presId="urn:microsoft.com/office/officeart/2005/8/layout/chart3"/>
    <dgm:cxn modelId="{77E9FE48-705F-4AC4-B2A5-CF5892D44041}" type="presOf" srcId="{B248F970-E3C5-4FC5-90AB-2B8288F814EA}" destId="{952A66D3-3E80-4419-86F4-7BA9954E88C9}" srcOrd="1" destOrd="0" presId="urn:microsoft.com/office/officeart/2005/8/layout/chart3"/>
    <dgm:cxn modelId="{623D674F-8E98-420A-9826-69B9D3DD3D19}" srcId="{85F98486-4836-47EA-B6EF-22C184624609}" destId="{A76E06C2-7F9E-400C-B757-82E0687DD857}" srcOrd="1" destOrd="0" parTransId="{B60D3006-B882-4286-B48E-F39FB9D206F9}" sibTransId="{D5E3ACF5-CEEA-4F3F-B687-7228879EFD09}"/>
    <dgm:cxn modelId="{C3F97BBD-7461-4328-A247-24B9D6F25E4A}" srcId="{85F98486-4836-47EA-B6EF-22C184624609}" destId="{12911399-D561-43F7-B0C8-B390FF346CFD}" srcOrd="5" destOrd="0" parTransId="{B88D5AF6-6935-4022-B34A-C86B6B23EA5D}" sibTransId="{12B5EFD4-119B-49A0-A5D2-CA7B6209BF42}"/>
    <dgm:cxn modelId="{1F39CD71-8448-4FEF-8D72-D63D9B521BB0}" type="presOf" srcId="{A76E06C2-7F9E-400C-B757-82E0687DD857}" destId="{610000FE-9B1E-4E8E-8449-BF62E938A896}" srcOrd="1" destOrd="0" presId="urn:microsoft.com/office/officeart/2005/8/layout/chart3"/>
    <dgm:cxn modelId="{A73A8CA6-0842-4C40-A8B6-EC8B35A6BEBB}" type="presOf" srcId="{38BF1D61-9A73-4D05-BAEB-78E1146D0BFC}" destId="{B284F427-4047-4C30-A67D-6F8C9506C6B7}" srcOrd="1" destOrd="0" presId="urn:microsoft.com/office/officeart/2005/8/layout/chart3"/>
    <dgm:cxn modelId="{B137F1A0-8184-4BE1-95B6-BDB09831DAA8}" srcId="{85F98486-4836-47EA-B6EF-22C184624609}" destId="{B248F970-E3C5-4FC5-90AB-2B8288F814EA}" srcOrd="4" destOrd="0" parTransId="{B11941E0-C258-4B6A-8177-49A854FE8FB8}" sibTransId="{33BDE9CA-23AC-4296-A23E-F55222E6059C}"/>
    <dgm:cxn modelId="{A5969A9B-8456-4BFC-AB41-EC63592FBAB8}" type="presOf" srcId="{B248F970-E3C5-4FC5-90AB-2B8288F814EA}" destId="{CD324932-E75E-4E74-8234-D25912B18F95}" srcOrd="0" destOrd="0" presId="urn:microsoft.com/office/officeart/2005/8/layout/chart3"/>
    <dgm:cxn modelId="{494E5807-FCAD-4866-8143-B047407CD669}" type="presOf" srcId="{D0BC87AB-160F-4BCB-9089-66BE4E4FBCDC}" destId="{FB14CA80-E49E-4794-A3A7-451C50111FC5}" srcOrd="0" destOrd="0" presId="urn:microsoft.com/office/officeart/2005/8/layout/chart3"/>
    <dgm:cxn modelId="{C40A5FCC-0B60-442C-987D-DBAEE663D52E}" srcId="{85F98486-4836-47EA-B6EF-22C184624609}" destId="{38BF1D61-9A73-4D05-BAEB-78E1146D0BFC}" srcOrd="2" destOrd="0" parTransId="{55646A10-5453-45BA-BCD7-E9A21172A33B}" sibTransId="{95539B58-5842-4FA5-A233-C0D2C6F86A15}"/>
    <dgm:cxn modelId="{1F48B1B1-6541-4374-BB62-637797892823}" srcId="{85F98486-4836-47EA-B6EF-22C184624609}" destId="{F1A7AFD4-1625-475D-BCD9-6DF29DA027ED}" srcOrd="3" destOrd="0" parTransId="{38716061-3AAA-4E2D-82D9-723FC379DF2F}" sibTransId="{33DDB0CB-1EE5-4369-A674-1F94A3E7C7BA}"/>
    <dgm:cxn modelId="{04506478-6A05-4CF1-B05D-131789A3F3A2}" type="presOf" srcId="{A76E06C2-7F9E-400C-B757-82E0687DD857}" destId="{1C922282-56D0-49FA-8614-2BBD6B7794BA}" srcOrd="0" destOrd="0" presId="urn:microsoft.com/office/officeart/2005/8/layout/chart3"/>
    <dgm:cxn modelId="{B5BDF565-CCA6-4E71-AB07-B4B2D866EB7D}" type="presOf" srcId="{D0BC87AB-160F-4BCB-9089-66BE4E4FBCDC}" destId="{C83540C5-2E4D-4008-92C7-947748E679AC}" srcOrd="1" destOrd="0" presId="urn:microsoft.com/office/officeart/2005/8/layout/chart3"/>
    <dgm:cxn modelId="{641DF303-AC17-4814-B54A-04BA12C80E7F}" srcId="{85F98486-4836-47EA-B6EF-22C184624609}" destId="{D0BC87AB-160F-4BCB-9089-66BE4E4FBCDC}" srcOrd="0" destOrd="0" parTransId="{97BDD459-5DD4-48ED-B0ED-58F1DAA6A3E4}" sibTransId="{B09505AB-6189-409D-98B7-3105656794F7}"/>
    <dgm:cxn modelId="{12C94693-96A3-4B2D-8EA7-37AB7CFF3095}" type="presParOf" srcId="{E7F818E8-E815-4B5B-B7E7-A765534047B8}" destId="{FB14CA80-E49E-4794-A3A7-451C50111FC5}" srcOrd="0" destOrd="0" presId="urn:microsoft.com/office/officeart/2005/8/layout/chart3"/>
    <dgm:cxn modelId="{B2C672AE-5F09-4C34-A79D-51B612081F9C}" type="presParOf" srcId="{E7F818E8-E815-4B5B-B7E7-A765534047B8}" destId="{C83540C5-2E4D-4008-92C7-947748E679AC}" srcOrd="1" destOrd="0" presId="urn:microsoft.com/office/officeart/2005/8/layout/chart3"/>
    <dgm:cxn modelId="{D32434D8-38FA-4948-8EE4-8811986AA017}" type="presParOf" srcId="{E7F818E8-E815-4B5B-B7E7-A765534047B8}" destId="{1C922282-56D0-49FA-8614-2BBD6B7794BA}" srcOrd="2" destOrd="0" presId="urn:microsoft.com/office/officeart/2005/8/layout/chart3"/>
    <dgm:cxn modelId="{8BEB8E2A-B9F7-4646-BDC2-666882F629AA}" type="presParOf" srcId="{E7F818E8-E815-4B5B-B7E7-A765534047B8}" destId="{610000FE-9B1E-4E8E-8449-BF62E938A896}" srcOrd="3" destOrd="0" presId="urn:microsoft.com/office/officeart/2005/8/layout/chart3"/>
    <dgm:cxn modelId="{4D677F0B-C17A-47C6-B723-DF16E8A58517}" type="presParOf" srcId="{E7F818E8-E815-4B5B-B7E7-A765534047B8}" destId="{1AC4F80F-B145-4145-B2C4-4B3B2147ED64}" srcOrd="4" destOrd="0" presId="urn:microsoft.com/office/officeart/2005/8/layout/chart3"/>
    <dgm:cxn modelId="{868DB0E9-994C-4AB5-960A-829F63DE2F0F}" type="presParOf" srcId="{E7F818E8-E815-4B5B-B7E7-A765534047B8}" destId="{B284F427-4047-4C30-A67D-6F8C9506C6B7}" srcOrd="5" destOrd="0" presId="urn:microsoft.com/office/officeart/2005/8/layout/chart3"/>
    <dgm:cxn modelId="{EDF8F4C2-FA41-4D08-B5D8-AA2262DEAF66}" type="presParOf" srcId="{E7F818E8-E815-4B5B-B7E7-A765534047B8}" destId="{B0DE73CD-AAE1-41ED-B9A0-CD479FD86B45}" srcOrd="6" destOrd="0" presId="urn:microsoft.com/office/officeart/2005/8/layout/chart3"/>
    <dgm:cxn modelId="{17A1D667-08E6-499A-9C2A-98483EFD10C3}" type="presParOf" srcId="{E7F818E8-E815-4B5B-B7E7-A765534047B8}" destId="{A606ADF2-18D6-4BE6-A6E7-7CA75D1052E8}" srcOrd="7" destOrd="0" presId="urn:microsoft.com/office/officeart/2005/8/layout/chart3"/>
    <dgm:cxn modelId="{DFBB53F9-6131-41D4-B434-59AD4BF93BF8}" type="presParOf" srcId="{E7F818E8-E815-4B5B-B7E7-A765534047B8}" destId="{CD324932-E75E-4E74-8234-D25912B18F95}" srcOrd="8" destOrd="0" presId="urn:microsoft.com/office/officeart/2005/8/layout/chart3"/>
    <dgm:cxn modelId="{10633652-F727-46F9-A2AC-92BFCC30D52C}" type="presParOf" srcId="{E7F818E8-E815-4B5B-B7E7-A765534047B8}" destId="{952A66D3-3E80-4419-86F4-7BA9954E88C9}" srcOrd="9" destOrd="0" presId="urn:microsoft.com/office/officeart/2005/8/layout/chart3"/>
    <dgm:cxn modelId="{66660D77-3E4A-4784-A0B0-98B346843C08}" type="presParOf" srcId="{E7F818E8-E815-4B5B-B7E7-A765534047B8}" destId="{B551D7FB-C787-4253-B849-3CFCFE590C8B}" srcOrd="10" destOrd="0" presId="urn:microsoft.com/office/officeart/2005/8/layout/chart3"/>
    <dgm:cxn modelId="{8CE43433-D904-44E6-81F1-5ABE2818A0DC}" type="presParOf" srcId="{E7F818E8-E815-4B5B-B7E7-A765534047B8}" destId="{EB7D4440-E1CE-4D4D-862D-FE804867F418}" srcOrd="11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DD1477-4776-4451-AEDF-9214270B7E9E}">
      <dsp:nvSpPr>
        <dsp:cNvPr id="0" name=""/>
        <dsp:cNvSpPr/>
      </dsp:nvSpPr>
      <dsp:spPr>
        <a:xfrm>
          <a:off x="0" y="573461"/>
          <a:ext cx="8229600" cy="491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100" b="1" kern="1200" dirty="0" smtClean="0"/>
            <a:t>Felsőoktatási intézmények </a:t>
          </a:r>
          <a:r>
            <a:rPr lang="hu-HU" sz="2100" b="1" kern="1200" dirty="0" err="1" smtClean="0"/>
            <a:t>nemzetköziesítésének</a:t>
          </a:r>
          <a:r>
            <a:rPr lang="hu-HU" sz="2100" b="1" kern="1200" dirty="0" smtClean="0"/>
            <a:t> támogatása</a:t>
          </a:r>
          <a:endParaRPr lang="hu-HU" sz="2100" kern="1200" dirty="0"/>
        </a:p>
      </dsp:txBody>
      <dsp:txXfrm>
        <a:off x="23988" y="597449"/>
        <a:ext cx="8181624" cy="443423"/>
      </dsp:txXfrm>
    </dsp:sp>
    <dsp:sp modelId="{248B94B7-1C24-4A43-B14F-1980593DFB60}">
      <dsp:nvSpPr>
        <dsp:cNvPr id="0" name=""/>
        <dsp:cNvSpPr/>
      </dsp:nvSpPr>
      <dsp:spPr>
        <a:xfrm>
          <a:off x="0" y="1125341"/>
          <a:ext cx="8229600" cy="491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100" b="1" kern="1200" smtClean="0"/>
            <a:t>Cél:</a:t>
          </a:r>
          <a:endParaRPr lang="hu-HU" sz="2100" kern="1200"/>
        </a:p>
      </dsp:txBody>
      <dsp:txXfrm>
        <a:off x="23988" y="1149329"/>
        <a:ext cx="8181624" cy="443423"/>
      </dsp:txXfrm>
    </dsp:sp>
    <dsp:sp modelId="{C5B9B56A-DC45-44B5-A0AD-68A9A503A326}">
      <dsp:nvSpPr>
        <dsp:cNvPr id="0" name=""/>
        <dsp:cNvSpPr/>
      </dsp:nvSpPr>
      <dsp:spPr>
        <a:xfrm>
          <a:off x="0" y="1616741"/>
          <a:ext cx="8229600" cy="782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26670" rIns="149352" bIns="26670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u-HU" sz="1600" kern="1200" smtClean="0"/>
            <a:t>a hazai felsőoktatási intézményekben zajló nemzetköziesítési folyamat elősegítése, </a:t>
          </a:r>
          <a:endParaRPr lang="hu-HU" sz="1600" kern="120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u-HU" sz="1600" kern="1200" smtClean="0"/>
            <a:t>a magyar felsőoktatás és az intézmények nemzetközi láthatóságának erősítése,</a:t>
          </a:r>
          <a:endParaRPr lang="hu-HU" sz="1600" kern="120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u-HU" sz="1600" kern="1200" smtClean="0"/>
            <a:t>a külföldi partnerkapcsolat-építés és promóció támogatása</a:t>
          </a:r>
          <a:endParaRPr lang="hu-HU" sz="1600" kern="1200"/>
        </a:p>
      </dsp:txBody>
      <dsp:txXfrm>
        <a:off x="0" y="1616741"/>
        <a:ext cx="8229600" cy="782460"/>
      </dsp:txXfrm>
    </dsp:sp>
    <dsp:sp modelId="{CBE1B799-2674-42DD-B7B1-568520759542}">
      <dsp:nvSpPr>
        <dsp:cNvPr id="0" name=""/>
        <dsp:cNvSpPr/>
      </dsp:nvSpPr>
      <dsp:spPr>
        <a:xfrm>
          <a:off x="0" y="2399201"/>
          <a:ext cx="8229600" cy="4913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100" b="1" kern="1200" smtClean="0"/>
            <a:t>Fő tevékenységek:</a:t>
          </a:r>
          <a:endParaRPr lang="hu-HU" sz="2100" kern="1200"/>
        </a:p>
      </dsp:txBody>
      <dsp:txXfrm>
        <a:off x="23988" y="2423189"/>
        <a:ext cx="8181624" cy="443423"/>
      </dsp:txXfrm>
    </dsp:sp>
    <dsp:sp modelId="{CA746E35-AFE1-44D0-91A1-968D82C51192}">
      <dsp:nvSpPr>
        <dsp:cNvPr id="0" name=""/>
        <dsp:cNvSpPr/>
      </dsp:nvSpPr>
      <dsp:spPr>
        <a:xfrm>
          <a:off x="0" y="2890601"/>
          <a:ext cx="8229600" cy="1564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1290" tIns="26670" rIns="149352" bIns="26670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u-HU" sz="1600" kern="1200" smtClean="0"/>
            <a:t>Nemzetközi megjelenések</a:t>
          </a:r>
          <a:endParaRPr lang="hu-HU" sz="1600" kern="1200"/>
        </a:p>
        <a:p>
          <a:pPr marL="342900" lvl="2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u-HU" sz="1600" kern="1200" smtClean="0"/>
            <a:t>Nemzetközi hallgatótoborzó vásárokon megjelenés</a:t>
          </a:r>
          <a:endParaRPr lang="hu-HU" sz="1600" kern="1200"/>
        </a:p>
        <a:p>
          <a:pPr marL="342900" lvl="2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u-HU" sz="1600" kern="1200" dirty="0" smtClean="0"/>
            <a:t>Nemzetközi felsőoktatási konferenciákon és kiállításokon megjelenés</a:t>
          </a:r>
          <a:endParaRPr lang="hu-HU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u-HU" sz="1600" kern="1200" smtClean="0"/>
            <a:t>Szakmai fejlesztési programok, képzések</a:t>
          </a:r>
          <a:endParaRPr lang="hu-HU" sz="1600" kern="120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u-HU" sz="1600" kern="1200" smtClean="0"/>
            <a:t>Nemzetköziesítési tanácsadó- értékelő eljárás (IQA)</a:t>
          </a:r>
          <a:endParaRPr lang="hu-HU" sz="1600" kern="120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u-HU" sz="1600" kern="1200" smtClean="0"/>
            <a:t>Kutatási, elemzési tevékenységek</a:t>
          </a:r>
          <a:endParaRPr lang="hu-HU" sz="1600" kern="1200"/>
        </a:p>
      </dsp:txBody>
      <dsp:txXfrm>
        <a:off x="0" y="2890601"/>
        <a:ext cx="8229600" cy="15649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7F468E-1FCD-42A5-B25E-608090D8B780}">
      <dsp:nvSpPr>
        <dsp:cNvPr id="0" name=""/>
        <dsp:cNvSpPr/>
      </dsp:nvSpPr>
      <dsp:spPr>
        <a:xfrm>
          <a:off x="0" y="192692"/>
          <a:ext cx="8363272" cy="444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900" b="1" kern="1200" smtClean="0"/>
            <a:t>I. 	Kapacitásfejlesztés, hazai hálózatépítés, szakmai konferenciák</a:t>
          </a:r>
          <a:endParaRPr lang="hu-HU" sz="1900" kern="1200"/>
        </a:p>
      </dsp:txBody>
      <dsp:txXfrm>
        <a:off x="21704" y="214396"/>
        <a:ext cx="8319864" cy="401192"/>
      </dsp:txXfrm>
    </dsp:sp>
    <dsp:sp modelId="{9C3CFBFA-351D-402D-9081-72305C2323FA}">
      <dsp:nvSpPr>
        <dsp:cNvPr id="0" name=""/>
        <dsp:cNvSpPr/>
      </dsp:nvSpPr>
      <dsp:spPr>
        <a:xfrm>
          <a:off x="0" y="637292"/>
          <a:ext cx="8363272" cy="13765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5534" tIns="24130" rIns="135128" bIns="24130" numCol="1" spcCol="1270" anchor="t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u-HU" sz="1500" kern="1200" smtClean="0"/>
            <a:t>nemzetközi ügyekért felelős koordinátori hálózat fejlesztése </a:t>
          </a:r>
          <a:endParaRPr lang="hu-HU" sz="1500" kern="1200"/>
        </a:p>
        <a:p>
          <a:pPr marL="228600" lvl="2" indent="-114300" algn="l" defTabSz="6667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u-HU" sz="1500" kern="1200" smtClean="0"/>
            <a:t>Szakértői hálózat felállítása intézményi fókuszú kiállításokon és hallgatótoborzó vásárokon történő részvételre </a:t>
          </a:r>
          <a:endParaRPr lang="hu-HU" sz="1500" kern="1200"/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u-HU" sz="1500" kern="1200" dirty="0" smtClean="0"/>
            <a:t>Támogató eszközök a nemzetközi területen foglalkozó kollégák számára: </a:t>
          </a:r>
          <a:r>
            <a:rPr lang="hu-HU" sz="1500" kern="1200" dirty="0" smtClean="0">
              <a:solidFill>
                <a:schemeClr val="accent1">
                  <a:lumMod val="75000"/>
                </a:schemeClr>
              </a:solidFill>
            </a:rPr>
            <a:t>kiadványok, kézikönyvek, képzések, szakmai rendezvények </a:t>
          </a:r>
          <a:endParaRPr lang="hu-HU" sz="1500" kern="1200" dirty="0">
            <a:solidFill>
              <a:schemeClr val="accent1">
                <a:lumMod val="75000"/>
              </a:schemeClr>
            </a:solidFill>
          </a:endParaRPr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u-HU" sz="1500" kern="1200" dirty="0" err="1" smtClean="0"/>
            <a:t>Nemzetköziesítési</a:t>
          </a:r>
          <a:r>
            <a:rPr lang="hu-HU" sz="1500" kern="1200" dirty="0" smtClean="0"/>
            <a:t> tanácsadó- értékelő eljárás: IQA (</a:t>
          </a:r>
          <a:r>
            <a:rPr lang="en-US" sz="1500" kern="1200" dirty="0" smtClean="0"/>
            <a:t>Internationalization quality assessment</a:t>
          </a:r>
          <a:r>
            <a:rPr lang="hu-HU" sz="1500" kern="1200" dirty="0" smtClean="0"/>
            <a:t>)</a:t>
          </a:r>
          <a:endParaRPr lang="hu-HU" sz="1500" kern="1200" dirty="0"/>
        </a:p>
      </dsp:txBody>
      <dsp:txXfrm>
        <a:off x="0" y="637292"/>
        <a:ext cx="8363272" cy="1376549"/>
      </dsp:txXfrm>
    </dsp:sp>
    <dsp:sp modelId="{B3566985-653F-4A04-BED5-6B12D30F3828}">
      <dsp:nvSpPr>
        <dsp:cNvPr id="0" name=""/>
        <dsp:cNvSpPr/>
      </dsp:nvSpPr>
      <dsp:spPr>
        <a:xfrm>
          <a:off x="0" y="2013842"/>
          <a:ext cx="8363272" cy="444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900" b="1" kern="1200" dirty="0" smtClean="0"/>
            <a:t>II. 	Szolgáltatások fejlesztése (intézményi, hallgatói) </a:t>
          </a:r>
          <a:endParaRPr lang="hu-HU" sz="1900" kern="1200" dirty="0"/>
        </a:p>
      </dsp:txBody>
      <dsp:txXfrm>
        <a:off x="21704" y="2035546"/>
        <a:ext cx="8319864" cy="401192"/>
      </dsp:txXfrm>
    </dsp:sp>
    <dsp:sp modelId="{B8E9A189-2C30-4F72-8851-F14EE2A34603}">
      <dsp:nvSpPr>
        <dsp:cNvPr id="0" name=""/>
        <dsp:cNvSpPr/>
      </dsp:nvSpPr>
      <dsp:spPr>
        <a:xfrm>
          <a:off x="0" y="0"/>
          <a:ext cx="8363272" cy="8699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1900" kern="1200" dirty="0"/>
        </a:p>
      </dsp:txBody>
      <dsp:txXfrm>
        <a:off x="4247" y="4247"/>
        <a:ext cx="8354778" cy="78500"/>
      </dsp:txXfrm>
    </dsp:sp>
    <dsp:sp modelId="{AAC89944-8073-4704-A77E-386AFC9AA17E}">
      <dsp:nvSpPr>
        <dsp:cNvPr id="0" name=""/>
        <dsp:cNvSpPr/>
      </dsp:nvSpPr>
      <dsp:spPr>
        <a:xfrm>
          <a:off x="0" y="2600157"/>
          <a:ext cx="8363272" cy="1179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5534" tIns="24130" rIns="135128" bIns="24130" numCol="1" spcCol="1270" anchor="t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u-HU" sz="1500" kern="1200" smtClean="0"/>
            <a:t>Adatgyűjtés/szolgáltatás (</a:t>
          </a:r>
          <a:r>
            <a:rPr lang="hu-HU" sz="1500" kern="1200" smtClean="0">
              <a:hlinkClick xmlns:r="http://schemas.openxmlformats.org/officeDocument/2006/relationships" r:id="rId1"/>
            </a:rPr>
            <a:t>Study Finder</a:t>
          </a:r>
          <a:r>
            <a:rPr lang="hu-HU" sz="1500" kern="1200" smtClean="0"/>
            <a:t> – idegennyelvű képzések adatbázisa, mobilitási adatok, hallgatói elégedettség), </a:t>
          </a:r>
          <a:endParaRPr lang="hu-HU" sz="1500" kern="1200"/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u-HU" sz="1500" kern="1200" dirty="0" smtClean="0"/>
            <a:t>Képzések, szakmai műhelyek FOI kollégák számára (pl. </a:t>
          </a:r>
          <a:r>
            <a:rPr lang="hu-HU" sz="1500" kern="1200" dirty="0" err="1" smtClean="0"/>
            <a:t>nemzetköziesítés</a:t>
          </a:r>
          <a:r>
            <a:rPr lang="hu-HU" sz="1500" kern="1200" dirty="0" smtClean="0"/>
            <a:t> itthon)</a:t>
          </a:r>
          <a:endParaRPr lang="hu-HU" sz="1500" kern="1200" dirty="0"/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u-HU" sz="1500" kern="1200" dirty="0" smtClean="0"/>
            <a:t>Kutatások</a:t>
          </a:r>
          <a:endParaRPr lang="hu-HU" sz="1500" kern="1200" dirty="0"/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u-HU" sz="1500" kern="1200" dirty="0" smtClean="0"/>
            <a:t>Nemzetközi hallgatók </a:t>
          </a:r>
          <a:r>
            <a:rPr lang="hu-HU" sz="1500" kern="1200" dirty="0" err="1" smtClean="0"/>
            <a:t>mentorálása</a:t>
          </a:r>
          <a:r>
            <a:rPr lang="hu-HU" sz="1500" kern="1200" dirty="0" smtClean="0"/>
            <a:t> </a:t>
          </a:r>
          <a:r>
            <a:rPr lang="hu-HU" sz="1500" kern="1200" dirty="0" smtClean="0">
              <a:solidFill>
                <a:schemeClr val="accent1">
                  <a:lumMod val="75000"/>
                </a:schemeClr>
              </a:solidFill>
            </a:rPr>
            <a:t>(kézikönyvek, képzések)</a:t>
          </a:r>
          <a:endParaRPr lang="hu-HU" sz="1500" kern="1200" dirty="0">
            <a:solidFill>
              <a:schemeClr val="accent1">
                <a:lumMod val="75000"/>
              </a:schemeClr>
            </a:solidFill>
          </a:endParaRPr>
        </a:p>
      </dsp:txBody>
      <dsp:txXfrm>
        <a:off x="0" y="2600157"/>
        <a:ext cx="8363272" cy="1179900"/>
      </dsp:txXfrm>
    </dsp:sp>
    <dsp:sp modelId="{51398035-99BC-4E61-9623-8AA953AB5125}">
      <dsp:nvSpPr>
        <dsp:cNvPr id="0" name=""/>
        <dsp:cNvSpPr/>
      </dsp:nvSpPr>
      <dsp:spPr>
        <a:xfrm>
          <a:off x="0" y="3780057"/>
          <a:ext cx="8363272" cy="4446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900" b="1" kern="1200" dirty="0" smtClean="0"/>
            <a:t>III.	Magyar felsőoktatás nemzetközi népszerűsítése</a:t>
          </a:r>
          <a:endParaRPr lang="hu-HU" sz="1900" kern="1200" dirty="0"/>
        </a:p>
      </dsp:txBody>
      <dsp:txXfrm>
        <a:off x="21704" y="3801761"/>
        <a:ext cx="8319864" cy="401192"/>
      </dsp:txXfrm>
    </dsp:sp>
    <dsp:sp modelId="{4DDFCB92-EAF8-4625-B482-55EBECB874B1}">
      <dsp:nvSpPr>
        <dsp:cNvPr id="0" name=""/>
        <dsp:cNvSpPr/>
      </dsp:nvSpPr>
      <dsp:spPr>
        <a:xfrm>
          <a:off x="0" y="4224657"/>
          <a:ext cx="8363272" cy="983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5534" tIns="24130" rIns="135128" bIns="24130" numCol="1" spcCol="1270" anchor="t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u-HU" sz="1500" kern="1200" dirty="0" smtClean="0"/>
            <a:t>Study in Hungary portál</a:t>
          </a:r>
          <a:endParaRPr lang="hu-HU" sz="1500" kern="1200" dirty="0"/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u-HU" sz="1500" kern="1200" dirty="0" smtClean="0"/>
            <a:t>Hallgatótoborzó vásárok </a:t>
          </a:r>
          <a:r>
            <a:rPr lang="hu-HU" sz="1500" kern="1200" dirty="0" smtClean="0">
              <a:solidFill>
                <a:schemeClr val="accent1">
                  <a:lumMod val="75000"/>
                </a:schemeClr>
              </a:solidFill>
            </a:rPr>
            <a:t>(kézikönyv, képzések, szakmai hálózat)</a:t>
          </a:r>
          <a:endParaRPr lang="hu-HU" sz="1500" kern="1200" dirty="0">
            <a:solidFill>
              <a:schemeClr val="accent1">
                <a:lumMod val="75000"/>
              </a:schemeClr>
            </a:solidFill>
          </a:endParaRPr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u-HU" sz="1500" kern="1200" dirty="0" smtClean="0"/>
            <a:t>Oktatási kiállítások és vásárok </a:t>
          </a:r>
          <a:r>
            <a:rPr lang="hu-HU" sz="1500" kern="1200" dirty="0" smtClean="0">
              <a:solidFill>
                <a:schemeClr val="accent1">
                  <a:lumMod val="75000"/>
                </a:schemeClr>
              </a:solidFill>
            </a:rPr>
            <a:t>(kézikönyv, képzések, szakmai hálózat)</a:t>
          </a:r>
          <a:endParaRPr lang="hu-HU" sz="1500" kern="1200" dirty="0">
            <a:solidFill>
              <a:schemeClr val="accent1">
                <a:lumMod val="75000"/>
              </a:schemeClr>
            </a:solidFill>
          </a:endParaRPr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u-HU" sz="1500" kern="1200" dirty="0" smtClean="0"/>
            <a:t>Felsőoktatási szakmai fórumok szervezése külföldön</a:t>
          </a:r>
          <a:endParaRPr lang="hu-HU" sz="1500" kern="1200" dirty="0"/>
        </a:p>
      </dsp:txBody>
      <dsp:txXfrm>
        <a:off x="0" y="4224657"/>
        <a:ext cx="8363272" cy="9832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14CA80-E49E-4794-A3A7-451C50111FC5}">
      <dsp:nvSpPr>
        <dsp:cNvPr id="0" name=""/>
        <dsp:cNvSpPr/>
      </dsp:nvSpPr>
      <dsp:spPr>
        <a:xfrm>
          <a:off x="151716" y="154614"/>
          <a:ext cx="4011019" cy="2869379"/>
        </a:xfrm>
        <a:prstGeom prst="pie">
          <a:avLst>
            <a:gd name="adj1" fmla="val 16200000"/>
            <a:gd name="adj2" fmla="val 198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600" kern="1200" dirty="0" smtClean="0"/>
            <a:t>Intézményi elkötelezettség</a:t>
          </a:r>
          <a:endParaRPr lang="en-GB" sz="1600" b="0" kern="1200" noProof="0" dirty="0">
            <a:ln>
              <a:solidFill>
                <a:schemeClr val="bg1"/>
              </a:solidFill>
            </a:ln>
          </a:endParaRPr>
        </a:p>
      </dsp:txBody>
      <dsp:txXfrm>
        <a:off x="2200201" y="462047"/>
        <a:ext cx="1169880" cy="614867"/>
      </dsp:txXfrm>
    </dsp:sp>
    <dsp:sp modelId="{1C922282-56D0-49FA-8614-2BBD6B7794BA}">
      <dsp:nvSpPr>
        <dsp:cNvPr id="0" name=""/>
        <dsp:cNvSpPr/>
      </dsp:nvSpPr>
      <dsp:spPr>
        <a:xfrm>
          <a:off x="65601" y="350873"/>
          <a:ext cx="4011019" cy="2869379"/>
        </a:xfrm>
        <a:prstGeom prst="pie">
          <a:avLst>
            <a:gd name="adj1" fmla="val 19800000"/>
            <a:gd name="adj2" fmla="val 18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600" kern="1200" dirty="0" err="1" smtClean="0"/>
            <a:t>nemzetköziesítés</a:t>
          </a:r>
          <a:r>
            <a:rPr lang="hu-HU" sz="1600" kern="1200" dirty="0" smtClean="0"/>
            <a:t> céljaira felhasznált erőforrások</a:t>
          </a:r>
          <a:endParaRPr lang="en-GB" sz="1600" b="0" kern="1200" noProof="0" dirty="0">
            <a:ln>
              <a:solidFill>
                <a:schemeClr val="bg1"/>
              </a:solidFill>
            </a:ln>
          </a:endParaRPr>
        </a:p>
      </dsp:txBody>
      <dsp:txXfrm>
        <a:off x="2811239" y="1495209"/>
        <a:ext cx="1212855" cy="580707"/>
      </dsp:txXfrm>
    </dsp:sp>
    <dsp:sp modelId="{1AC4F80F-B145-4145-B2C4-4B3B2147ED64}">
      <dsp:nvSpPr>
        <dsp:cNvPr id="0" name=""/>
        <dsp:cNvSpPr/>
      </dsp:nvSpPr>
      <dsp:spPr>
        <a:xfrm>
          <a:off x="50049" y="350873"/>
          <a:ext cx="4011019" cy="2869379"/>
        </a:xfrm>
        <a:prstGeom prst="pie">
          <a:avLst>
            <a:gd name="adj1" fmla="val 1800000"/>
            <a:gd name="adj2" fmla="val 54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600" kern="1200" noProof="0" dirty="0" smtClean="0"/>
            <a:t>oktatás</a:t>
          </a:r>
          <a:endParaRPr lang="en-GB" sz="1600" kern="1200" noProof="0" dirty="0"/>
        </a:p>
      </dsp:txBody>
      <dsp:txXfrm>
        <a:off x="2098534" y="2297952"/>
        <a:ext cx="1169880" cy="614867"/>
      </dsp:txXfrm>
    </dsp:sp>
    <dsp:sp modelId="{B0DE73CD-AAE1-41ED-B9A0-CD479FD86B45}">
      <dsp:nvSpPr>
        <dsp:cNvPr id="0" name=""/>
        <dsp:cNvSpPr/>
      </dsp:nvSpPr>
      <dsp:spPr>
        <a:xfrm>
          <a:off x="28385" y="350873"/>
          <a:ext cx="4011019" cy="2869379"/>
        </a:xfrm>
        <a:prstGeom prst="pie">
          <a:avLst>
            <a:gd name="adj1" fmla="val 5400000"/>
            <a:gd name="adj2" fmla="val 90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600" kern="1200" noProof="0" dirty="0" smtClean="0"/>
            <a:t>kutatás</a:t>
          </a:r>
          <a:endParaRPr lang="en-GB" sz="1600" kern="1200" noProof="0" dirty="0"/>
        </a:p>
      </dsp:txBody>
      <dsp:txXfrm>
        <a:off x="821039" y="2297952"/>
        <a:ext cx="1169880" cy="614867"/>
      </dsp:txXfrm>
    </dsp:sp>
    <dsp:sp modelId="{CD324932-E75E-4E74-8234-D25912B18F95}">
      <dsp:nvSpPr>
        <dsp:cNvPr id="0" name=""/>
        <dsp:cNvSpPr/>
      </dsp:nvSpPr>
      <dsp:spPr>
        <a:xfrm>
          <a:off x="28385" y="350873"/>
          <a:ext cx="4011019" cy="2869379"/>
        </a:xfrm>
        <a:prstGeom prst="pie">
          <a:avLst>
            <a:gd name="adj1" fmla="val 9000000"/>
            <a:gd name="adj2" fmla="val 126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600" kern="1200" noProof="0" dirty="0" err="1" smtClean="0"/>
            <a:t>Nemzetköziesítést</a:t>
          </a:r>
          <a:r>
            <a:rPr lang="hu-HU" sz="1600" kern="1200" noProof="0" dirty="0" smtClean="0"/>
            <a:t> támogató szolgáltatások, </a:t>
          </a:r>
          <a:r>
            <a:rPr lang="hu-HU" sz="1600" kern="1200" noProof="0" dirty="0" err="1" smtClean="0"/>
            <a:t>infrastr</a:t>
          </a:r>
          <a:r>
            <a:rPr lang="hu-HU" sz="1600" kern="1200" noProof="0" dirty="0" smtClean="0"/>
            <a:t>.</a:t>
          </a:r>
          <a:endParaRPr lang="en-GB" sz="1600" kern="1200" noProof="0" dirty="0"/>
        </a:p>
      </dsp:txBody>
      <dsp:txXfrm>
        <a:off x="90460" y="1495209"/>
        <a:ext cx="1212855" cy="580707"/>
      </dsp:txXfrm>
    </dsp:sp>
    <dsp:sp modelId="{B551D7FB-C787-4253-B849-3CFCFE590C8B}">
      <dsp:nvSpPr>
        <dsp:cNvPr id="0" name=""/>
        <dsp:cNvSpPr/>
      </dsp:nvSpPr>
      <dsp:spPr>
        <a:xfrm>
          <a:off x="28385" y="350873"/>
          <a:ext cx="4011019" cy="2869379"/>
        </a:xfrm>
        <a:prstGeom prst="pie">
          <a:avLst>
            <a:gd name="adj1" fmla="val 12600000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600" kern="1200" dirty="0" smtClean="0"/>
            <a:t>n.közi </a:t>
          </a:r>
          <a:r>
            <a:rPr lang="hu-HU" sz="1600" kern="1200" dirty="0" err="1" smtClean="0"/>
            <a:t>tev</a:t>
          </a:r>
          <a:r>
            <a:rPr lang="hu-HU" sz="1600" kern="1200" dirty="0" smtClean="0"/>
            <a:t>. minőségbiztosítása</a:t>
          </a:r>
          <a:endParaRPr lang="en-GB" sz="1600" kern="1200" noProof="0" dirty="0"/>
        </a:p>
      </dsp:txBody>
      <dsp:txXfrm>
        <a:off x="821039" y="658306"/>
        <a:ext cx="1169880" cy="6148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1230F8-2015-46AC-9C15-B08EDE877F5D}" type="datetimeFigureOut">
              <a:rPr lang="hu-HU" smtClean="0"/>
              <a:t>2018. 11. 12.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A5C11E-540C-488B-B718-84796C0B45F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36585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2389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D381A-E917-430A-8ED0-9A4A54A195AF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82305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946150" y="1347788"/>
            <a:ext cx="4846638" cy="3636962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FD381A-E917-430A-8ED0-9A4A54A195AF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4728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A5C11E-540C-488B-B718-84796C0B45F1}" type="slidenum">
              <a:rPr lang="hu-HU" smtClean="0"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2389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2018. 11. 12.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 userDrawn="1"/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05236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49E8C-FC1A-484F-B54D-DA07E0485AFC}" type="datetimeFigureOut">
              <a:rPr lang="hu-HU" smtClean="0"/>
              <a:t>2018. 11. 12.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BDB6E-A815-48A6-96AC-B77E9C0B615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26350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49E8C-FC1A-484F-B54D-DA07E0485AFC}" type="datetimeFigureOut">
              <a:rPr lang="hu-HU" smtClean="0"/>
              <a:t>2018. 11. 12.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BDB6E-A815-48A6-96AC-B77E9C0B615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314957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49E8C-FC1A-484F-B54D-DA07E0485AFC}" type="datetimeFigureOut">
              <a:rPr lang="hu-HU" smtClean="0"/>
              <a:t>2018. 11. 12.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BDB6E-A815-48A6-96AC-B77E9C0B615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268318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49E8C-FC1A-484F-B54D-DA07E0485AFC}" type="datetimeFigureOut">
              <a:rPr lang="hu-HU" smtClean="0"/>
              <a:t>2018. 11. 12.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BDB6E-A815-48A6-96AC-B77E9C0B615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480179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49E8C-FC1A-484F-B54D-DA07E0485AFC}" type="datetimeFigureOut">
              <a:rPr lang="hu-HU" smtClean="0"/>
              <a:t>2018. 11. 12.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BDB6E-A815-48A6-96AC-B77E9C0B615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50327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49E8C-FC1A-484F-B54D-DA07E0485AFC}" type="datetimeFigureOut">
              <a:rPr lang="hu-HU" smtClean="0"/>
              <a:t>2018. 11. 12.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BDB6E-A815-48A6-96AC-B77E9C0B615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081892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49E8C-FC1A-484F-B54D-DA07E0485AFC}" type="datetimeFigureOut">
              <a:rPr lang="hu-HU" smtClean="0"/>
              <a:t>2018. 11. 12.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BDB6E-A815-48A6-96AC-B77E9C0B615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115288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49E8C-FC1A-484F-B54D-DA07E0485AFC}" type="datetimeFigureOut">
              <a:rPr lang="hu-HU" smtClean="0"/>
              <a:t>2018. 11. 12.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BDB6E-A815-48A6-96AC-B77E9C0B615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91305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49E8C-FC1A-484F-B54D-DA07E0485AFC}" type="datetimeFigureOut">
              <a:rPr lang="hu-HU" smtClean="0"/>
              <a:t>2018. 11. 12.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BDB6E-A815-48A6-96AC-B77E9C0B615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587853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49E8C-FC1A-484F-B54D-DA07E0485AFC}" type="datetimeFigureOut">
              <a:rPr lang="hu-HU" smtClean="0"/>
              <a:t>2018. 11. 12.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BDB6E-A815-48A6-96AC-B77E9C0B615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21580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700075" cy="936104"/>
          </a:xfrm>
        </p:spPr>
        <p:txBody>
          <a:bodyPr>
            <a:normAutofit/>
          </a:bodyPr>
          <a:lstStyle>
            <a:lvl1pPr algn="l">
              <a:defRPr sz="2400"/>
            </a:lvl1pPr>
          </a:lstStyle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2018. 11. 12.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296148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49E8C-FC1A-484F-B54D-DA07E0485AFC}" type="datetimeFigureOut">
              <a:rPr lang="hu-HU" smtClean="0"/>
              <a:t>2018. 11. 12.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BDB6E-A815-48A6-96AC-B77E9C0B615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362914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2018. 11. 12.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 userDrawn="1"/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9376913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700075" cy="936104"/>
          </a:xfrm>
        </p:spPr>
        <p:txBody>
          <a:bodyPr>
            <a:normAutofit/>
          </a:bodyPr>
          <a:lstStyle>
            <a:lvl1pPr algn="l">
              <a:defRPr sz="2400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2018. 11. 12.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157466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2018. 11. 12.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 userDrawn="1"/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7404158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2018. 11. 12.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754275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2018. 11. 12.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224454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sak cí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6" name="Tartalom helye 2"/>
          <p:cNvSpPr>
            <a:spLocks noGrp="1"/>
          </p:cNvSpPr>
          <p:nvPr>
            <p:ph idx="1"/>
          </p:nvPr>
        </p:nvSpPr>
        <p:spPr>
          <a:xfrm>
            <a:off x="447989" y="1628800"/>
            <a:ext cx="5111750" cy="46910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7" name="Kép helye 2"/>
          <p:cNvSpPr>
            <a:spLocks noGrp="1"/>
          </p:cNvSpPr>
          <p:nvPr>
            <p:ph type="pic" idx="13"/>
          </p:nvPr>
        </p:nvSpPr>
        <p:spPr>
          <a:xfrm>
            <a:off x="5724128" y="1633102"/>
            <a:ext cx="3240360" cy="46910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425443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rtalomrész képaláíráss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1435100"/>
            <a:ext cx="5111750" cy="46910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2018. 11. 12.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  <p:sp>
        <p:nvSpPr>
          <p:cNvPr id="9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412043" cy="864096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0077307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2018. 11. 12.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69488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2018. 11. 12.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  <p:sp>
        <p:nvSpPr>
          <p:cNvPr id="7" name="Cím 1"/>
          <p:cNvSpPr txBox="1">
            <a:spLocks/>
          </p:cNvSpPr>
          <p:nvPr userDrawn="1"/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cap="all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69027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2018. 11. 12.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34561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2018. 11. 12.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56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6" name="Tartalom helye 2"/>
          <p:cNvSpPr>
            <a:spLocks noGrp="1"/>
          </p:cNvSpPr>
          <p:nvPr>
            <p:ph idx="1"/>
          </p:nvPr>
        </p:nvSpPr>
        <p:spPr>
          <a:xfrm>
            <a:off x="447989" y="1628800"/>
            <a:ext cx="5111750" cy="4691063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7" name="Kép helye 2"/>
          <p:cNvSpPr>
            <a:spLocks noGrp="1"/>
          </p:cNvSpPr>
          <p:nvPr>
            <p:ph type="pic" idx="13"/>
          </p:nvPr>
        </p:nvSpPr>
        <p:spPr>
          <a:xfrm>
            <a:off x="5724128" y="1633102"/>
            <a:ext cx="3240360" cy="46910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86175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1435100"/>
            <a:ext cx="5111750" cy="46910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2018. 11. 12.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  <p:sp>
        <p:nvSpPr>
          <p:cNvPr id="9" name="Cím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412043" cy="864096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28776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05FFA-4383-4574-9830-A5FF25BE8406}" type="datetimeFigureOut">
              <a:rPr lang="hu-HU" smtClean="0"/>
              <a:t>2018. 11. 12.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0349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8"/>
          <p:cNvSpPr>
            <a:spLocks noGrp="1"/>
          </p:cNvSpPr>
          <p:nvPr>
            <p:ph type="title" hasCustomPrompt="1"/>
          </p:nvPr>
        </p:nvSpPr>
        <p:spPr>
          <a:xfrm>
            <a:off x="4495800" y="2286000"/>
            <a:ext cx="4419600" cy="1143000"/>
          </a:xfrm>
        </p:spPr>
        <p:txBody>
          <a:bodyPr anchor="t">
            <a:noAutofit/>
          </a:bodyPr>
          <a:lstStyle>
            <a:lvl1pPr algn="l">
              <a:defRPr sz="4400" b="1" cap="all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hu-HU" dirty="0" smtClean="0"/>
              <a:t>Prezentáció Címe</a:t>
            </a:r>
            <a:endParaRPr lang="en-US" dirty="0"/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4495800" y="3886200"/>
            <a:ext cx="4343400" cy="914400"/>
          </a:xfrm>
        </p:spPr>
        <p:txBody>
          <a:bodyPr wrap="square" anchor="t"/>
          <a:lstStyle>
            <a:lvl1pPr marL="514350" indent="-514350" algn="l">
              <a:spcAft>
                <a:spcPts val="600"/>
              </a:spcAft>
              <a:buFontTx/>
              <a:buNone/>
              <a:defRPr cap="all" baseline="0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buNone/>
              <a:defRPr/>
            </a:lvl2pPr>
          </a:lstStyle>
          <a:p>
            <a:pPr lvl="0"/>
            <a:r>
              <a:rPr lang="hu-HU" dirty="0" smtClean="0"/>
              <a:t>Click to edit Alcím</a:t>
            </a:r>
          </a:p>
          <a:p>
            <a:pPr lvl="0"/>
            <a:endParaRPr lang="hu-H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24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 smtClean="0"/>
              <a:t>Mintacím szerkesztése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05FFA-4383-4574-9830-A5FF25BE8406}" type="datetimeFigureOut">
              <a:rPr lang="hu-HU" smtClean="0"/>
              <a:t>2018. 11. 12.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15082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6" r:id="rId7"/>
    <p:sldLayoutId id="2147483667" r:id="rId8"/>
    <p:sldLayoutId id="2147483670" r:id="rId9"/>
  </p:sldLayoutIdLst>
  <p:txStyles>
    <p:titleStyle>
      <a:lvl1pPr algn="l" defTabSz="914400" rtl="0" eaLnBrk="1" latinLnBrk="0" hangingPunct="1">
        <a:spcBef>
          <a:spcPct val="0"/>
        </a:spcBef>
        <a:buNone/>
        <a:defRPr sz="2400" b="1" kern="1200" cap="all" baseline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49E8C-FC1A-484F-B54D-DA07E0485AFC}" type="datetimeFigureOut">
              <a:rPr lang="hu-HU" smtClean="0"/>
              <a:t>2018. 11. 12.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FBDB6E-A815-48A6-96AC-B77E9C0B615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98391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47989" y="44624"/>
            <a:ext cx="4412043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05FFA-4383-4574-9830-A5FF25BE8406}" type="datetimeFigureOut">
              <a:rPr lang="hu-HU" smtClean="0"/>
              <a:t>2018. 11. 12.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33635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</p:sldLayoutIdLst>
  <p:txStyles>
    <p:titleStyle>
      <a:lvl1pPr algn="l" defTabSz="914400" rtl="0" eaLnBrk="1" latinLnBrk="0" hangingPunct="1">
        <a:spcBef>
          <a:spcPct val="0"/>
        </a:spcBef>
        <a:buNone/>
        <a:defRPr sz="2400" b="1" kern="1200" cap="all" baseline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tka.hu/kiadvany/7164/hallgatoi-velemenyfelmeres-2016" TargetMode="External"/><Relationship Id="rId7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ka.hu/nemzetkozi/7913/egyetemek-a-nemzeti-es-globalis-rangsorok-keresztezodeseben" TargetMode="External"/><Relationship Id="rId5" Type="http://schemas.openxmlformats.org/officeDocument/2006/relationships/hyperlink" Target="https://tka.hu/nemzetkozi/10367/a-magyar-doktori-iskolak-nemzetkoziesitesenek-vizsgalata" TargetMode="External"/><Relationship Id="rId4" Type="http://schemas.openxmlformats.org/officeDocument/2006/relationships/hyperlink" Target="https://tka.hu/kiadvany/10066/a-stipendium-hungaricum-hallgatok-velemenye-a-hazai-felsooktatasrol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alumninetworkhungary.hu/" TargetMode="Externa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3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openxmlformats.org/officeDocument/2006/relationships/image" Target="../media/image23.png"/><Relationship Id="rId3" Type="http://schemas.openxmlformats.org/officeDocument/2006/relationships/hyperlink" Target="https://www.youtube.com/watch?v=enpuT4mYjjU" TargetMode="External"/><Relationship Id="rId7" Type="http://schemas.openxmlformats.org/officeDocument/2006/relationships/image" Target="../media/image18.jpeg"/><Relationship Id="rId12" Type="http://schemas.openxmlformats.org/officeDocument/2006/relationships/image" Target="../media/image22.png"/><Relationship Id="rId17" Type="http://schemas.openxmlformats.org/officeDocument/2006/relationships/image" Target="../media/image5.png"/><Relationship Id="rId2" Type="http://schemas.openxmlformats.org/officeDocument/2006/relationships/image" Target="../media/image14.png"/><Relationship Id="rId16" Type="http://schemas.microsoft.com/office/2007/relationships/hdphoto" Target="../media/hdphoto3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11" Type="http://schemas.openxmlformats.org/officeDocument/2006/relationships/hyperlink" Target="https://vilagegyetemista.blog.hu/" TargetMode="External"/><Relationship Id="rId5" Type="http://schemas.openxmlformats.org/officeDocument/2006/relationships/image" Target="../media/image16.jpg"/><Relationship Id="rId15" Type="http://schemas.openxmlformats.org/officeDocument/2006/relationships/image" Target="../media/image24.png"/><Relationship Id="rId10" Type="http://schemas.openxmlformats.org/officeDocument/2006/relationships/image" Target="../media/image21.jpg"/><Relationship Id="rId4" Type="http://schemas.openxmlformats.org/officeDocument/2006/relationships/image" Target="../media/image15.png"/><Relationship Id="rId9" Type="http://schemas.openxmlformats.org/officeDocument/2006/relationships/image" Target="../media/image20.jpg"/><Relationship Id="rId1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536" y="830625"/>
            <a:ext cx="8424936" cy="5694720"/>
          </a:xfrm>
        </p:spPr>
        <p:txBody>
          <a:bodyPr/>
          <a:lstStyle/>
          <a:p>
            <a:r>
              <a:rPr lang="hu-HU" sz="3600" dirty="0" smtClean="0"/>
              <a:t>Campus </a:t>
            </a:r>
            <a:r>
              <a:rPr lang="hu-HU" sz="3600" dirty="0" err="1"/>
              <a:t>Mundi</a:t>
            </a:r>
            <a:r>
              <a:rPr lang="hu-HU" sz="3600" dirty="0"/>
              <a:t> - felsőoktatási mobilitási és </a:t>
            </a:r>
            <a:r>
              <a:rPr lang="hu-HU" sz="3600" dirty="0" err="1"/>
              <a:t>nemzetköziesítési</a:t>
            </a:r>
            <a:r>
              <a:rPr lang="hu-HU" sz="3600" dirty="0"/>
              <a:t> </a:t>
            </a:r>
            <a:r>
              <a:rPr lang="hu-HU" sz="3600" dirty="0" smtClean="0"/>
              <a:t>program</a:t>
            </a:r>
            <a:br>
              <a:rPr lang="hu-HU" sz="3600" dirty="0" smtClean="0"/>
            </a:br>
            <a:r>
              <a:rPr lang="hu-HU" sz="2400" dirty="0"/>
              <a:t>EFOP-3.4.2-VEKOP-15-2015-00001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/>
              <a:t/>
            </a:r>
            <a:br>
              <a:rPr lang="hu-HU" dirty="0"/>
            </a:br>
            <a:r>
              <a:rPr lang="hu-HU" sz="2000" dirty="0" smtClean="0"/>
              <a:t>EFOP-FELSŐOKTATÁSI </a:t>
            </a:r>
            <a:r>
              <a:rPr lang="hu-HU" sz="2000" dirty="0"/>
              <a:t>SZAKMAI KONFERENCIA </a:t>
            </a:r>
            <a:br>
              <a:rPr lang="hu-HU" sz="2000" dirty="0"/>
            </a:br>
            <a:r>
              <a:rPr lang="hu-HU" sz="2000" dirty="0" smtClean="0"/>
              <a:t>Budapest, 2018.11.13</a:t>
            </a:r>
            <a:r>
              <a:rPr lang="hu-HU" sz="2000" dirty="0"/>
              <a:t>. </a:t>
            </a:r>
            <a:r>
              <a:rPr lang="hu-HU" sz="2000" dirty="0" smtClean="0"/>
              <a:t/>
            </a:r>
            <a:br>
              <a:rPr lang="hu-HU" sz="2000" dirty="0" smtClean="0"/>
            </a:br>
            <a:r>
              <a:rPr lang="hu-HU" sz="2000" dirty="0"/>
              <a:t/>
            </a:r>
            <a:br>
              <a:rPr lang="hu-HU" sz="2000" dirty="0"/>
            </a:br>
            <a:r>
              <a:rPr lang="hu-HU" sz="2000" dirty="0" smtClean="0"/>
              <a:t>Tordai Péter</a:t>
            </a:r>
            <a:br>
              <a:rPr lang="hu-HU" sz="2000" dirty="0" smtClean="0"/>
            </a:br>
            <a:r>
              <a:rPr lang="hu-HU" sz="2000" dirty="0" smtClean="0"/>
              <a:t>igazgató</a:t>
            </a:r>
            <a:br>
              <a:rPr lang="hu-HU" sz="2000" dirty="0" smtClean="0"/>
            </a:br>
            <a:r>
              <a:rPr lang="hu-HU" sz="2000" dirty="0" smtClean="0"/>
              <a:t>Tempus közalapítvány</a:t>
            </a:r>
            <a:endParaRPr lang="hu-HU" sz="20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316739" cy="56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770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47989" y="260648"/>
            <a:ext cx="7004331" cy="720080"/>
          </a:xfrm>
        </p:spPr>
        <p:txBody>
          <a:bodyPr>
            <a:noAutofit/>
          </a:bodyPr>
          <a:lstStyle/>
          <a:p>
            <a:r>
              <a:rPr lang="hu-HU" dirty="0"/>
              <a:t>Felsőoktatási intézmények </a:t>
            </a:r>
            <a:r>
              <a:rPr lang="hu-HU" dirty="0" err="1"/>
              <a:t>nemzetköziesítésének</a:t>
            </a:r>
            <a:r>
              <a:rPr lang="hu-HU" dirty="0"/>
              <a:t> támogatása</a:t>
            </a:r>
            <a:br>
              <a:rPr lang="hu-HU" dirty="0"/>
            </a:br>
            <a:endParaRPr lang="hu-HU" dirty="0"/>
          </a:p>
        </p:txBody>
      </p:sp>
      <p:graphicFrame>
        <p:nvGraphicFramePr>
          <p:cNvPr id="7" name="Tartalom helye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2247416"/>
              </p:ext>
            </p:extLst>
          </p:nvPr>
        </p:nvGraphicFramePr>
        <p:xfrm>
          <a:off x="323528" y="1124744"/>
          <a:ext cx="8363272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Kép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316739" cy="56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4058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243664378"/>
              </p:ext>
            </p:extLst>
          </p:nvPr>
        </p:nvGraphicFramePr>
        <p:xfrm>
          <a:off x="138721" y="3529054"/>
          <a:ext cx="3744417" cy="3415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107504" y="44623"/>
            <a:ext cx="7848871" cy="1195323"/>
          </a:xfrm>
        </p:spPr>
        <p:txBody>
          <a:bodyPr>
            <a:normAutofit/>
          </a:bodyPr>
          <a:lstStyle/>
          <a:p>
            <a:r>
              <a:rPr lang="hu-HU" dirty="0" err="1"/>
              <a:t>Nemzetköziesítési</a:t>
            </a:r>
            <a:r>
              <a:rPr lang="hu-HU" dirty="0"/>
              <a:t> tanácsadó- értékelő eljárás: </a:t>
            </a:r>
            <a:r>
              <a:rPr lang="hu-HU" dirty="0" smtClean="0"/>
              <a:t>IQA</a:t>
            </a:r>
            <a:endParaRPr lang="en-GB" dirty="0"/>
          </a:p>
        </p:txBody>
      </p:sp>
      <p:sp>
        <p:nvSpPr>
          <p:cNvPr id="3" name="Szövegdoboz 2"/>
          <p:cNvSpPr txBox="1"/>
          <p:nvPr/>
        </p:nvSpPr>
        <p:spPr>
          <a:xfrm>
            <a:off x="179512" y="1273551"/>
            <a:ext cx="3600399" cy="3153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Mit</a:t>
            </a:r>
            <a:r>
              <a:rPr kumimoji="0" lang="en-GB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  <a:p>
            <a:pPr marL="444500" marR="0" lvl="1" indent="-342900" algn="l" defTabSz="457200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>
                <a:tab pos="901700" algn="l"/>
              </a:tabLst>
              <a:defRPr/>
            </a:pPr>
            <a:r>
              <a:rPr kumimoji="0" lang="hu-HU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FOI-k</a:t>
            </a:r>
            <a:r>
              <a:rPr kumimoji="0" lang="hu-HU" sz="15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 „átvilágítása” az intézmény </a:t>
            </a:r>
            <a:r>
              <a:rPr kumimoji="0" lang="hu-HU" sz="15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nemzetköziesítési</a:t>
            </a:r>
            <a:r>
              <a:rPr kumimoji="0" lang="hu-HU" sz="15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 tevékenységeinek támogatása </a:t>
            </a:r>
            <a:r>
              <a:rPr kumimoji="0" lang="en-GB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hu-HU" sz="1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rPr>
              <a:t>céljából</a:t>
            </a:r>
            <a:endParaRPr kumimoji="0" lang="en-GB" sz="15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  <a:p>
            <a:pPr marL="444500" marR="0" lvl="1" indent="-342900" algn="l" defTabSz="457200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hu-HU" sz="1500" dirty="0">
                <a:solidFill>
                  <a:srgbClr val="002060"/>
                </a:solidFill>
                <a:latin typeface="Arial"/>
              </a:rPr>
              <a:t>Nemzetközi szakértői csapat értékelése tanácsadás céljából intézményi önértékelésre és intézmény látogatásra </a:t>
            </a:r>
            <a:r>
              <a:rPr lang="hu-HU" sz="1500" dirty="0" smtClean="0">
                <a:solidFill>
                  <a:srgbClr val="002060"/>
                </a:solidFill>
                <a:latin typeface="Arial"/>
              </a:rPr>
              <a:t>alapozva</a:t>
            </a:r>
          </a:p>
          <a:p>
            <a:pPr marL="444500" marR="0" lvl="1" indent="-342900" algn="l" defTabSz="457200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lang="en-GB" sz="1400" dirty="0">
              <a:solidFill>
                <a:srgbClr val="002060"/>
              </a:solidFill>
              <a:latin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3698331" y="1239946"/>
            <a:ext cx="5054724" cy="6212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Miért? </a:t>
            </a:r>
            <a:endParaRPr kumimoji="0" lang="hu-HU" sz="21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hu-HU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Egységes indikátorok</a:t>
            </a:r>
            <a:r>
              <a:rPr lang="hu-HU" sz="1900" dirty="0" smtClean="0">
                <a:solidFill>
                  <a:srgbClr val="002060"/>
                </a:solidFill>
                <a:latin typeface="Arial"/>
              </a:rPr>
              <a:t>, mutatók </a:t>
            </a:r>
            <a:r>
              <a:rPr kumimoji="0" lang="hu-HU" sz="19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és dimenziók a </a:t>
            </a:r>
            <a:r>
              <a:rPr kumimoji="0" lang="hu-HU" sz="19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nemzetköziesítés</a:t>
            </a:r>
            <a:r>
              <a:rPr kumimoji="0" lang="hu-HU" sz="19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terén</a:t>
            </a:r>
            <a:endParaRPr kumimoji="0" lang="hu-HU" sz="19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hu-HU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Önértékelési kultúra erősítése</a:t>
            </a:r>
            <a:endParaRPr kumimoji="0" lang="hu-HU" sz="19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hu-HU" sz="19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Nemzetközi tevékenységek tudatosabb intézményi fejlesztése</a:t>
            </a:r>
            <a:endParaRPr kumimoji="0" lang="hu-HU" sz="19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hu-HU" sz="19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Nemzetköziesítés</a:t>
            </a:r>
            <a:r>
              <a:rPr kumimoji="0" lang="hu-HU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iránti elkötelezettség növelése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hu-HU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Sikeres nemzetközi intézményi és program akkreditációhoz segítség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hu-HU" sz="19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lvl="1">
              <a:defRPr/>
            </a:pPr>
            <a:r>
              <a:rPr kumimoji="0" lang="hu-HU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  <a:r>
              <a:rPr kumimoji="0" lang="hu-H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Hogyan?</a:t>
            </a:r>
          </a:p>
          <a:p>
            <a:pPr marL="1079500" lvl="2" indent="-342900">
              <a:lnSpc>
                <a:spcPct val="110000"/>
              </a:lnSpc>
              <a:spcBef>
                <a:spcPts val="30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hu-HU" sz="1900" dirty="0" smtClean="0">
                <a:solidFill>
                  <a:srgbClr val="002060"/>
                </a:solidFill>
              </a:rPr>
              <a:t>fix </a:t>
            </a:r>
            <a:r>
              <a:rPr lang="hu-HU" sz="1900" dirty="0">
                <a:solidFill>
                  <a:srgbClr val="002060"/>
                </a:solidFill>
              </a:rPr>
              <a:t>m</a:t>
            </a:r>
            <a:r>
              <a:rPr lang="hu-HU" sz="1900" dirty="0" smtClean="0">
                <a:solidFill>
                  <a:srgbClr val="002060"/>
                </a:solidFill>
              </a:rPr>
              <a:t>ódszertan </a:t>
            </a:r>
            <a:endParaRPr lang="en-GB" sz="1900" dirty="0">
              <a:solidFill>
                <a:srgbClr val="002060"/>
              </a:solidFill>
            </a:endParaRPr>
          </a:p>
          <a:p>
            <a:pPr marL="1079500" lvl="2" indent="-342900">
              <a:lnSpc>
                <a:spcPct val="110000"/>
              </a:lnSpc>
              <a:spcBef>
                <a:spcPts val="300"/>
              </a:spcBef>
              <a:buFont typeface="Wingdings" panose="05000000000000000000" pitchFamily="2" charset="2"/>
              <a:buChar char="ü"/>
              <a:defRPr/>
            </a:pPr>
            <a:r>
              <a:rPr lang="hu-HU" sz="1900" dirty="0" smtClean="0">
                <a:solidFill>
                  <a:srgbClr val="002060"/>
                </a:solidFill>
              </a:rPr>
              <a:t>6 dimenzió vizsgálata – indikátorok, teljesítmény mutatók</a:t>
            </a:r>
            <a:endParaRPr lang="en-GB" sz="1900" dirty="0">
              <a:solidFill>
                <a:srgbClr val="002060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ü"/>
              <a:defRPr/>
            </a:pPr>
            <a:endParaRPr kumimoji="0" lang="hu-HU" sz="19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hu-HU" sz="19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9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323528" y="5572406"/>
            <a:ext cx="367240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736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3575050" y="1268760"/>
            <a:ext cx="5317430" cy="5400600"/>
          </a:xfrm>
        </p:spPr>
        <p:txBody>
          <a:bodyPr>
            <a:normAutofit fontScale="25000" lnSpcReduction="20000"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hu-HU" sz="6400" b="1" dirty="0" smtClean="0">
                <a:solidFill>
                  <a:srgbClr val="002060"/>
                </a:solidFill>
              </a:rPr>
              <a:t>Hazai tevékenységek, képzések, szakmai </a:t>
            </a:r>
            <a:r>
              <a:rPr lang="hu-HU" sz="6400" b="1" dirty="0" err="1" smtClean="0">
                <a:solidFill>
                  <a:srgbClr val="002060"/>
                </a:solidFill>
              </a:rPr>
              <a:t>workshopok</a:t>
            </a:r>
            <a:r>
              <a:rPr lang="hu-HU" sz="6400" b="1" dirty="0" smtClean="0">
                <a:solidFill>
                  <a:srgbClr val="002060"/>
                </a:solidFill>
              </a:rPr>
              <a:t>: </a:t>
            </a:r>
            <a:r>
              <a:rPr lang="hu-HU" sz="5600" dirty="0" smtClean="0">
                <a:solidFill>
                  <a:srgbClr val="002060"/>
                </a:solidFill>
              </a:rPr>
              <a:t>31 rendezvény/ 1295 fő részvételével</a:t>
            </a:r>
          </a:p>
          <a:p>
            <a:pPr marL="0" indent="0">
              <a:buNone/>
            </a:pPr>
            <a:r>
              <a:rPr lang="hu-HU" sz="5600" dirty="0" smtClean="0">
                <a:solidFill>
                  <a:srgbClr val="002060"/>
                </a:solidFill>
              </a:rPr>
              <a:t>Témák:</a:t>
            </a:r>
          </a:p>
          <a:p>
            <a:pPr fontAlgn="base"/>
            <a:r>
              <a:rPr lang="hu-HU" sz="5600" dirty="0">
                <a:solidFill>
                  <a:srgbClr val="002060"/>
                </a:solidFill>
              </a:rPr>
              <a:t>Hatékony nemzetközi megjelenések -  </a:t>
            </a:r>
            <a:r>
              <a:rPr lang="hu-HU" sz="4800" dirty="0">
                <a:solidFill>
                  <a:srgbClr val="002060"/>
                </a:solidFill>
              </a:rPr>
              <a:t>évente az intézményi és hallgatótoborzó vásárokon történő megjelenésekre létrehozott szakértői hálózatok </a:t>
            </a:r>
            <a:r>
              <a:rPr lang="hu-HU" sz="4800" dirty="0" smtClean="0">
                <a:solidFill>
                  <a:srgbClr val="002060"/>
                </a:solidFill>
              </a:rPr>
              <a:t>számára </a:t>
            </a:r>
          </a:p>
          <a:p>
            <a:pPr fontAlgn="base"/>
            <a:r>
              <a:rPr lang="hu-HU" sz="5600" dirty="0">
                <a:solidFill>
                  <a:srgbClr val="002060"/>
                </a:solidFill>
              </a:rPr>
              <a:t>Nemzetközi koordinátori </a:t>
            </a:r>
            <a:r>
              <a:rPr lang="hu-HU" sz="5600" dirty="0" smtClean="0">
                <a:solidFill>
                  <a:srgbClr val="002060"/>
                </a:solidFill>
              </a:rPr>
              <a:t>találkozó évente</a:t>
            </a:r>
            <a:endParaRPr lang="hu-HU" sz="5600" dirty="0">
              <a:solidFill>
                <a:srgbClr val="002060"/>
              </a:solidFill>
            </a:endParaRPr>
          </a:p>
          <a:p>
            <a:pPr fontAlgn="base"/>
            <a:r>
              <a:rPr lang="hu-HU" sz="5600" dirty="0" smtClean="0">
                <a:solidFill>
                  <a:srgbClr val="002060"/>
                </a:solidFill>
              </a:rPr>
              <a:t>Intézményi </a:t>
            </a:r>
            <a:r>
              <a:rPr lang="hu-HU" sz="5600" dirty="0">
                <a:solidFill>
                  <a:srgbClr val="002060"/>
                </a:solidFill>
              </a:rPr>
              <a:t>mentorprogram kialakítása, mentordiákok számára segédlet</a:t>
            </a:r>
          </a:p>
          <a:p>
            <a:pPr fontAlgn="base"/>
            <a:r>
              <a:rPr lang="hu-HU" sz="5600" dirty="0" smtClean="0">
                <a:solidFill>
                  <a:srgbClr val="002060"/>
                </a:solidFill>
              </a:rPr>
              <a:t>Hatékony </a:t>
            </a:r>
            <a:r>
              <a:rPr lang="hu-HU" sz="5600" dirty="0">
                <a:solidFill>
                  <a:srgbClr val="002060"/>
                </a:solidFill>
              </a:rPr>
              <a:t>kommunikáció a Z generációs nemzetközi </a:t>
            </a:r>
            <a:r>
              <a:rPr lang="hu-HU" sz="5600" dirty="0" smtClean="0">
                <a:solidFill>
                  <a:srgbClr val="002060"/>
                </a:solidFill>
              </a:rPr>
              <a:t>hallgatókkal</a:t>
            </a:r>
          </a:p>
          <a:p>
            <a:pPr fontAlgn="base"/>
            <a:r>
              <a:rPr lang="hu-HU" sz="5600" dirty="0" smtClean="0">
                <a:solidFill>
                  <a:srgbClr val="002060"/>
                </a:solidFill>
              </a:rPr>
              <a:t>Nemzetközi </a:t>
            </a:r>
            <a:r>
              <a:rPr lang="hu-HU" sz="5600" dirty="0" err="1" smtClean="0">
                <a:solidFill>
                  <a:srgbClr val="002060"/>
                </a:solidFill>
              </a:rPr>
              <a:t>alumni</a:t>
            </a:r>
            <a:endParaRPr lang="hu-HU" sz="5600" dirty="0" smtClean="0">
              <a:solidFill>
                <a:srgbClr val="002060"/>
              </a:solidFill>
            </a:endParaRPr>
          </a:p>
          <a:p>
            <a:pPr fontAlgn="base"/>
            <a:r>
              <a:rPr lang="hu-HU" sz="5600" dirty="0">
                <a:solidFill>
                  <a:srgbClr val="002060"/>
                </a:solidFill>
              </a:rPr>
              <a:t>Hogyan használjuk az egyetemi rangsorokat?</a:t>
            </a:r>
            <a:endParaRPr lang="hu-HU" sz="5600" dirty="0" smtClean="0">
              <a:solidFill>
                <a:srgbClr val="002060"/>
              </a:solidFill>
            </a:endParaRPr>
          </a:p>
          <a:p>
            <a:pPr fontAlgn="base"/>
            <a:r>
              <a:rPr lang="hu-HU" sz="5600" dirty="0" smtClean="0">
                <a:solidFill>
                  <a:srgbClr val="002060"/>
                </a:solidFill>
              </a:rPr>
              <a:t>Koordinátori Akadémia:</a:t>
            </a:r>
          </a:p>
          <a:p>
            <a:pPr lvl="1" fontAlgn="base"/>
            <a:r>
              <a:rPr lang="hu-HU" sz="5600" dirty="0" smtClean="0">
                <a:solidFill>
                  <a:srgbClr val="002060"/>
                </a:solidFill>
              </a:rPr>
              <a:t>Európai </a:t>
            </a:r>
            <a:r>
              <a:rPr lang="hu-HU" sz="5600" dirty="0">
                <a:solidFill>
                  <a:srgbClr val="002060"/>
                </a:solidFill>
              </a:rPr>
              <a:t>Uniós és felsőoktatási szaknyelv </a:t>
            </a:r>
          </a:p>
          <a:p>
            <a:pPr lvl="1" fontAlgn="base"/>
            <a:r>
              <a:rPr lang="hu-HU" sz="5600" dirty="0">
                <a:solidFill>
                  <a:srgbClr val="002060"/>
                </a:solidFill>
              </a:rPr>
              <a:t>Felsőoktatási és jogi alapismeretek </a:t>
            </a:r>
          </a:p>
          <a:p>
            <a:pPr lvl="1" fontAlgn="base"/>
            <a:r>
              <a:rPr lang="hu-HU" sz="5600" dirty="0">
                <a:solidFill>
                  <a:srgbClr val="002060"/>
                </a:solidFill>
              </a:rPr>
              <a:t>Projektmenedzsment és pénzügyi ismeretek</a:t>
            </a:r>
          </a:p>
          <a:p>
            <a:pPr lvl="1" fontAlgn="base"/>
            <a:r>
              <a:rPr lang="hu-HU" sz="5600" dirty="0">
                <a:solidFill>
                  <a:srgbClr val="002060"/>
                </a:solidFill>
              </a:rPr>
              <a:t>Interkulturális ismeretek </a:t>
            </a:r>
          </a:p>
          <a:p>
            <a:pPr lvl="1" fontAlgn="base"/>
            <a:r>
              <a:rPr lang="hu-HU" sz="5600" dirty="0">
                <a:solidFill>
                  <a:srgbClr val="002060"/>
                </a:solidFill>
              </a:rPr>
              <a:t>Mobilitásszervezés </a:t>
            </a:r>
          </a:p>
          <a:p>
            <a:pPr lvl="1" fontAlgn="base"/>
            <a:r>
              <a:rPr lang="hu-HU" sz="5600" dirty="0">
                <a:solidFill>
                  <a:srgbClr val="002060"/>
                </a:solidFill>
              </a:rPr>
              <a:t>Marketing és kommunikáció </a:t>
            </a:r>
          </a:p>
          <a:p>
            <a:pPr lvl="1" fontAlgn="base"/>
            <a:r>
              <a:rPr lang="hu-HU" sz="5600" dirty="0">
                <a:solidFill>
                  <a:srgbClr val="002060"/>
                </a:solidFill>
              </a:rPr>
              <a:t>IT eszközök a mobilitás szervezésében </a:t>
            </a:r>
          </a:p>
          <a:p>
            <a:pPr lvl="1" fontAlgn="base"/>
            <a:r>
              <a:rPr lang="hu-HU" sz="5600" dirty="0">
                <a:solidFill>
                  <a:srgbClr val="002060"/>
                </a:solidFill>
              </a:rPr>
              <a:t>Személyes </a:t>
            </a:r>
            <a:r>
              <a:rPr lang="hu-HU" sz="5600" dirty="0" smtClean="0">
                <a:solidFill>
                  <a:srgbClr val="002060"/>
                </a:solidFill>
              </a:rPr>
              <a:t>készségfejlesztés</a:t>
            </a:r>
          </a:p>
          <a:p>
            <a:pPr marL="57150" indent="0" fontAlgn="base">
              <a:buNone/>
            </a:pPr>
            <a:r>
              <a:rPr lang="hu-HU" sz="5600" dirty="0" smtClean="0">
                <a:solidFill>
                  <a:srgbClr val="002060"/>
                </a:solidFill>
              </a:rPr>
              <a:t>Angol nyelvű képzések:</a:t>
            </a:r>
            <a:endParaRPr lang="hu-HU" sz="5600" dirty="0">
              <a:solidFill>
                <a:srgbClr val="002060"/>
              </a:solidFill>
            </a:endParaRPr>
          </a:p>
          <a:p>
            <a:pPr fontAlgn="base"/>
            <a:r>
              <a:rPr lang="hu-HU" sz="5600" dirty="0" err="1">
                <a:solidFill>
                  <a:srgbClr val="002060"/>
                </a:solidFill>
              </a:rPr>
              <a:t>Nemzetköziesítés</a:t>
            </a:r>
            <a:r>
              <a:rPr lang="hu-HU" sz="5600" dirty="0">
                <a:solidFill>
                  <a:srgbClr val="002060"/>
                </a:solidFill>
              </a:rPr>
              <a:t> otthon: 2018. december 12-13.</a:t>
            </a:r>
          </a:p>
          <a:p>
            <a:pPr fontAlgn="base"/>
            <a:r>
              <a:rPr lang="hu-HU" sz="5600" dirty="0">
                <a:solidFill>
                  <a:srgbClr val="002060"/>
                </a:solidFill>
              </a:rPr>
              <a:t>Partnerkapcsolat-építés: 2019 február vége - március eleje</a:t>
            </a:r>
          </a:p>
          <a:p>
            <a:pPr fontAlgn="base"/>
            <a:r>
              <a:rPr lang="hu-HU" sz="5600" dirty="0">
                <a:solidFill>
                  <a:srgbClr val="002060"/>
                </a:solidFill>
              </a:rPr>
              <a:t>Hallgatói tanácsadás - interkulturális kompetenciák: </a:t>
            </a:r>
            <a:r>
              <a:rPr lang="hu-HU" sz="5600" dirty="0" smtClean="0">
                <a:solidFill>
                  <a:srgbClr val="002060"/>
                </a:solidFill>
              </a:rPr>
              <a:t>2019. </a:t>
            </a:r>
            <a:endParaRPr lang="hu-HU" sz="5600" dirty="0">
              <a:solidFill>
                <a:srgbClr val="002060"/>
              </a:solidFill>
            </a:endParaRPr>
          </a:p>
          <a:p>
            <a:pPr fontAlgn="base"/>
            <a:endParaRPr lang="hu-HU" sz="2500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endParaRPr lang="hu-HU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457200" y="1196752"/>
            <a:ext cx="3008313" cy="5400600"/>
          </a:xfrm>
        </p:spPr>
        <p:txBody>
          <a:bodyPr>
            <a:normAutofit fontScale="92500" lnSpcReduction="10000"/>
          </a:bodyPr>
          <a:lstStyle/>
          <a:p>
            <a:r>
              <a:rPr lang="hu-HU" sz="1700" b="1" dirty="0" smtClean="0">
                <a:solidFill>
                  <a:srgbClr val="002060"/>
                </a:solidFill>
              </a:rPr>
              <a:t>Nemzetközi megjelenések:</a:t>
            </a:r>
          </a:p>
          <a:p>
            <a:r>
              <a:rPr lang="hu-HU" b="1" dirty="0">
                <a:solidFill>
                  <a:srgbClr val="002060"/>
                </a:solidFill>
              </a:rPr>
              <a:t>Hallgatótoborzás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500" dirty="0">
                <a:solidFill>
                  <a:srgbClr val="002060"/>
                </a:solidFill>
              </a:rPr>
              <a:t>18 vásár, 151 intézményi részvétellel, 14 országban</a:t>
            </a:r>
            <a:r>
              <a:rPr lang="hu-HU" dirty="0">
                <a:solidFill>
                  <a:srgbClr val="002060"/>
                </a:solidFill>
              </a:rPr>
              <a:t> </a:t>
            </a:r>
            <a:r>
              <a:rPr lang="hu-HU" sz="1200" dirty="0">
                <a:solidFill>
                  <a:srgbClr val="002060"/>
                </a:solidFill>
              </a:rPr>
              <a:t>(Kína, Indonézia, Bosznia-Hercegovina, Oroszország, Kazahsztán, </a:t>
            </a:r>
            <a:r>
              <a:rPr lang="hu-HU" sz="1200" dirty="0" err="1">
                <a:solidFill>
                  <a:srgbClr val="002060"/>
                </a:solidFill>
              </a:rPr>
              <a:t>Brazilia</a:t>
            </a:r>
            <a:r>
              <a:rPr lang="hu-HU" sz="1200" dirty="0">
                <a:solidFill>
                  <a:srgbClr val="002060"/>
                </a:solidFill>
              </a:rPr>
              <a:t>, Jordánia, India, Németország, Írország, Belgium, Hollandia, Mianmar, </a:t>
            </a:r>
            <a:r>
              <a:rPr lang="hu-HU" sz="1200" dirty="0" err="1">
                <a:solidFill>
                  <a:srgbClr val="002060"/>
                </a:solidFill>
              </a:rPr>
              <a:t>Malájzia</a:t>
            </a:r>
            <a:r>
              <a:rPr lang="hu-HU" sz="1200" dirty="0">
                <a:solidFill>
                  <a:srgbClr val="002060"/>
                </a:solidFill>
              </a:rPr>
              <a:t>)</a:t>
            </a:r>
          </a:p>
          <a:p>
            <a:r>
              <a:rPr lang="hu-HU" b="1" dirty="0">
                <a:solidFill>
                  <a:srgbClr val="002060"/>
                </a:solidFill>
              </a:rPr>
              <a:t>Intézményi kiállítások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002060"/>
                </a:solidFill>
              </a:rPr>
              <a:t>10 megjelenés, 119 intézményi részvétellel, 9 országban </a:t>
            </a:r>
            <a:r>
              <a:rPr lang="hu-HU" sz="1200" dirty="0">
                <a:solidFill>
                  <a:srgbClr val="002060"/>
                </a:solidFill>
              </a:rPr>
              <a:t>(USA, UK, Tajvan, Törökország, Franciaország, Svájc, Spanyolország, Szingapúr, Kanada</a:t>
            </a:r>
            <a:r>
              <a:rPr lang="hu-HU" sz="1200" dirty="0" smtClean="0">
                <a:solidFill>
                  <a:srgbClr val="002060"/>
                </a:solidFill>
              </a:rPr>
              <a:t>)</a:t>
            </a:r>
            <a:endParaRPr lang="hu-HU" sz="1200" dirty="0">
              <a:solidFill>
                <a:srgbClr val="002060"/>
              </a:solidFill>
            </a:endParaRPr>
          </a:p>
          <a:p>
            <a:r>
              <a:rPr lang="hu-HU" b="1" dirty="0">
                <a:solidFill>
                  <a:srgbClr val="002060"/>
                </a:solidFill>
              </a:rPr>
              <a:t>Bilaterális nemzetközi fórumok külföldön: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002060"/>
                </a:solidFill>
              </a:rPr>
              <a:t>9 fórum 385 fő részvételével 8 országban </a:t>
            </a:r>
            <a:r>
              <a:rPr lang="hu-HU" sz="1200" dirty="0">
                <a:solidFill>
                  <a:srgbClr val="002060"/>
                </a:solidFill>
              </a:rPr>
              <a:t>(</a:t>
            </a:r>
            <a:r>
              <a:rPr lang="hu-HU" sz="1200" dirty="0" smtClean="0">
                <a:solidFill>
                  <a:srgbClr val="002060"/>
                </a:solidFill>
              </a:rPr>
              <a:t>Oroszország</a:t>
            </a:r>
            <a:r>
              <a:rPr lang="hu-HU" sz="1200" dirty="0">
                <a:solidFill>
                  <a:srgbClr val="002060"/>
                </a:solidFill>
              </a:rPr>
              <a:t>, Tajvan, Brazília, USA, Japán, Dél-Korea, Kína, Indonézia</a:t>
            </a:r>
            <a:r>
              <a:rPr lang="hu-HU" sz="1200" dirty="0" smtClean="0">
                <a:solidFill>
                  <a:srgbClr val="002060"/>
                </a:solidFill>
              </a:rPr>
              <a:t>)</a:t>
            </a:r>
            <a:endParaRPr lang="hu-HU" sz="1200" dirty="0">
              <a:solidFill>
                <a:srgbClr val="002060"/>
              </a:solidFill>
            </a:endParaRPr>
          </a:p>
          <a:p>
            <a:r>
              <a:rPr lang="hu-HU" b="1" dirty="0">
                <a:solidFill>
                  <a:srgbClr val="002060"/>
                </a:solidFill>
              </a:rPr>
              <a:t>Együttműködés a külföldi magyar külképviseletekkel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002060"/>
                </a:solidFill>
              </a:rPr>
              <a:t>Külképviseleti megjelenések vásárokon TKA szakmai koordinációjával, </a:t>
            </a:r>
            <a:r>
              <a:rPr lang="hu-HU" dirty="0" smtClean="0">
                <a:solidFill>
                  <a:srgbClr val="002060"/>
                </a:solidFill>
              </a:rPr>
              <a:t>esetenként intézmények </a:t>
            </a:r>
            <a:r>
              <a:rPr lang="hu-HU" dirty="0">
                <a:solidFill>
                  <a:srgbClr val="002060"/>
                </a:solidFill>
              </a:rPr>
              <a:t>részvételével</a:t>
            </a:r>
          </a:p>
          <a:p>
            <a:endParaRPr lang="hu-HU" dirty="0"/>
          </a:p>
          <a:p>
            <a:endParaRPr lang="hu-HU" dirty="0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Eredmények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893337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192" y="1127548"/>
            <a:ext cx="2592288" cy="396884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/>
            </a:r>
            <a:br>
              <a:rPr lang="hu-HU" dirty="0" smtClean="0"/>
            </a:br>
            <a:r>
              <a:rPr lang="hu-HU" dirty="0" err="1" smtClean="0"/>
              <a:t>KutatásOk</a:t>
            </a:r>
            <a:r>
              <a:rPr lang="hu-HU" dirty="0" smtClean="0"/>
              <a:t>, elemzések</a:t>
            </a:r>
            <a:r>
              <a:rPr lang="en-US" dirty="0"/>
              <a:t/>
            </a:r>
            <a:br>
              <a:rPr lang="en-US" dirty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9512" y="1340768"/>
            <a:ext cx="8507288" cy="5256584"/>
          </a:xfrm>
        </p:spPr>
        <p:txBody>
          <a:bodyPr>
            <a:normAutofit/>
          </a:bodyPr>
          <a:lstStyle/>
          <a:p>
            <a:pPr marL="0" indent="0" defTabSz="457200">
              <a:buNone/>
              <a:defRPr/>
            </a:pPr>
            <a:r>
              <a:rPr lang="hu-HU" sz="2200" b="1" cap="all" dirty="0" err="1" smtClean="0">
                <a:solidFill>
                  <a:srgbClr val="002060"/>
                </a:solidFill>
              </a:rPr>
              <a:t>KutatásOk</a:t>
            </a:r>
            <a:endParaRPr lang="en-US" sz="800" dirty="0">
              <a:solidFill>
                <a:srgbClr val="002060"/>
              </a:solidFill>
            </a:endParaRPr>
          </a:p>
          <a:p>
            <a:pPr marL="514350" indent="-514350" defTabSz="457200">
              <a:buFont typeface="+mj-lt"/>
              <a:buAutoNum type="romanUcPeriod"/>
              <a:defRPr/>
            </a:pPr>
            <a:r>
              <a:rPr lang="hu-HU" sz="1600" b="1" dirty="0">
                <a:solidFill>
                  <a:srgbClr val="002060"/>
                </a:solidFill>
              </a:rPr>
              <a:t>Nemzetközi </a:t>
            </a:r>
            <a:r>
              <a:rPr lang="hu-HU" sz="1600" b="1" dirty="0" smtClean="0">
                <a:solidFill>
                  <a:srgbClr val="002060"/>
                </a:solidFill>
              </a:rPr>
              <a:t>diákmobilitás</a:t>
            </a:r>
          </a:p>
          <a:p>
            <a:pPr marL="0" indent="0" defTabSz="457200">
              <a:buNone/>
              <a:defRPr/>
            </a:pPr>
            <a:r>
              <a:rPr lang="hu-HU" sz="1600" dirty="0" smtClean="0">
                <a:solidFill>
                  <a:srgbClr val="002060"/>
                </a:solidFill>
              </a:rPr>
              <a:t>Bejövő </a:t>
            </a:r>
            <a:r>
              <a:rPr lang="hu-HU" sz="1600" dirty="0">
                <a:solidFill>
                  <a:srgbClr val="002060"/>
                </a:solidFill>
              </a:rPr>
              <a:t>hallgatói mobilitás, nemzetközi hallgatói elégedettség vizsgálata</a:t>
            </a:r>
          </a:p>
          <a:p>
            <a:pPr marL="400050"/>
            <a:r>
              <a:rPr lang="hu-HU" sz="1600" dirty="0" smtClean="0">
                <a:solidFill>
                  <a:srgbClr val="002060"/>
                </a:solidFill>
                <a:hlinkClick r:id="rId3"/>
              </a:rPr>
              <a:t>Hallgatói véleményfelmérés 2016 – Magyarország és a magyar felsőoktatás a külföldi hallgatók szerint</a:t>
            </a:r>
            <a:endParaRPr lang="hu-HU" sz="1600" dirty="0" smtClean="0">
              <a:solidFill>
                <a:srgbClr val="002060"/>
              </a:solidFill>
            </a:endParaRPr>
          </a:p>
          <a:p>
            <a:pPr marL="400050"/>
            <a:r>
              <a:rPr lang="hu-HU" sz="1600" dirty="0" smtClean="0">
                <a:solidFill>
                  <a:srgbClr val="002060"/>
                </a:solidFill>
                <a:hlinkClick r:id="rId4"/>
              </a:rPr>
              <a:t>A Stipendium Hungaricum-hallgatók véleménye a hazai felsőoktatásról – Hallgatói véleményfelmérés 2017</a:t>
            </a:r>
            <a:endParaRPr lang="hu-HU" sz="1600" dirty="0" smtClean="0">
              <a:solidFill>
                <a:srgbClr val="002060"/>
              </a:solidFill>
            </a:endParaRPr>
          </a:p>
          <a:p>
            <a:pPr marL="400050"/>
            <a:r>
              <a:rPr lang="hu-HU" sz="1600" dirty="0" smtClean="0">
                <a:solidFill>
                  <a:srgbClr val="002060"/>
                </a:solidFill>
              </a:rPr>
              <a:t>Nemzetközi hallgatók a magyar felsőoktatásban (kutatási jelentés 	hamarosan elérhető)</a:t>
            </a:r>
          </a:p>
          <a:p>
            <a:pPr marL="457200">
              <a:spcBef>
                <a:spcPts val="600"/>
              </a:spcBef>
              <a:defRPr/>
            </a:pPr>
            <a:r>
              <a:rPr lang="hu-HU" sz="1600" dirty="0" smtClean="0">
                <a:solidFill>
                  <a:srgbClr val="002060"/>
                </a:solidFill>
              </a:rPr>
              <a:t>Nemzetközi hallgatók pályakövetése (2019-től)</a:t>
            </a:r>
          </a:p>
          <a:p>
            <a:pPr lvl="1">
              <a:spcBef>
                <a:spcPts val="600"/>
              </a:spcBef>
              <a:defRPr/>
            </a:pPr>
            <a:endParaRPr lang="en-US" sz="800" dirty="0" smtClean="0">
              <a:solidFill>
                <a:srgbClr val="FF0000"/>
              </a:solidFill>
            </a:endParaRPr>
          </a:p>
          <a:p>
            <a:pPr marL="514350" indent="-514350" defTabSz="457200">
              <a:buFont typeface="+mj-lt"/>
              <a:buAutoNum type="romanUcPeriod" startAt="2"/>
              <a:defRPr/>
            </a:pPr>
            <a:r>
              <a:rPr lang="hu-HU" sz="1600" b="1" dirty="0" smtClean="0">
                <a:solidFill>
                  <a:srgbClr val="002060"/>
                </a:solidFill>
                <a:hlinkClick r:id="rId5"/>
              </a:rPr>
              <a:t>A </a:t>
            </a:r>
            <a:r>
              <a:rPr lang="hu-HU" sz="1600" b="1" dirty="0">
                <a:solidFill>
                  <a:srgbClr val="002060"/>
                </a:solidFill>
                <a:hlinkClick r:id="rId5"/>
              </a:rPr>
              <a:t>magyar doktori iskolák </a:t>
            </a:r>
            <a:r>
              <a:rPr lang="hu-HU" sz="1600" b="1" dirty="0" err="1">
                <a:solidFill>
                  <a:srgbClr val="002060"/>
                </a:solidFill>
                <a:hlinkClick r:id="rId5"/>
              </a:rPr>
              <a:t>nemzetköziesítésének</a:t>
            </a:r>
            <a:r>
              <a:rPr lang="hu-HU" sz="1600" b="1" dirty="0">
                <a:solidFill>
                  <a:srgbClr val="002060"/>
                </a:solidFill>
                <a:hlinkClick r:id="rId5"/>
              </a:rPr>
              <a:t> vizsgálata </a:t>
            </a:r>
            <a:endParaRPr lang="hu-HU" sz="1600" b="1" dirty="0">
              <a:solidFill>
                <a:srgbClr val="002060"/>
              </a:solidFill>
            </a:endParaRPr>
          </a:p>
          <a:p>
            <a:pPr marL="514350" indent="-514350" defTabSz="457200">
              <a:buFont typeface="+mj-lt"/>
              <a:buAutoNum type="romanUcPeriod" startAt="3"/>
              <a:defRPr/>
            </a:pPr>
            <a:r>
              <a:rPr lang="hu-HU" sz="1600" b="1" dirty="0" smtClean="0">
                <a:solidFill>
                  <a:srgbClr val="002060"/>
                </a:solidFill>
              </a:rPr>
              <a:t>Nemzetközi </a:t>
            </a:r>
            <a:r>
              <a:rPr lang="hu-HU" sz="1600" b="1" dirty="0">
                <a:solidFill>
                  <a:srgbClr val="002060"/>
                </a:solidFill>
              </a:rPr>
              <a:t>megjelenések hatásvizsgálata</a:t>
            </a:r>
            <a:endParaRPr lang="en-US" sz="1600" b="1" dirty="0">
              <a:solidFill>
                <a:srgbClr val="FF0000"/>
              </a:solidFill>
            </a:endParaRPr>
          </a:p>
          <a:p>
            <a:pPr defTabSz="457200">
              <a:spcBef>
                <a:spcPts val="300"/>
              </a:spcBef>
              <a:spcAft>
                <a:spcPts val="600"/>
              </a:spcAft>
              <a:defRPr/>
            </a:pPr>
            <a:r>
              <a:rPr lang="hu-HU" sz="1700" dirty="0">
                <a:solidFill>
                  <a:srgbClr val="002060"/>
                </a:solidFill>
              </a:rPr>
              <a:t>A nemzetközi megjelenések közvetlen és közvetett eredményeinek rövid és középtávú azonosítása, a megjelenések nem szándékolt hatásainak mérése</a:t>
            </a:r>
          </a:p>
          <a:p>
            <a:pPr marL="0" indent="0" defTabSz="457200">
              <a:spcBef>
                <a:spcPts val="300"/>
              </a:spcBef>
              <a:buNone/>
              <a:defRPr/>
            </a:pPr>
            <a:r>
              <a:rPr lang="hu-HU" sz="1600" b="1" dirty="0">
                <a:solidFill>
                  <a:srgbClr val="002060"/>
                </a:solidFill>
              </a:rPr>
              <a:t>IV. </a:t>
            </a:r>
            <a:r>
              <a:rPr lang="hu-HU" sz="1600" kern="1400" dirty="0">
                <a:solidFill>
                  <a:srgbClr val="002060"/>
                </a:solidFill>
                <a:hlinkClick r:id="rId6"/>
              </a:rPr>
              <a:t>Hogyan használhatóak az egyetemi rangsorok? Kutatás a nemzeti és globális </a:t>
            </a:r>
            <a:r>
              <a:rPr lang="hu-HU" sz="1600" kern="1400" dirty="0" err="1" smtClean="0">
                <a:solidFill>
                  <a:srgbClr val="002060"/>
                </a:solidFill>
                <a:hlinkClick r:id="rId6"/>
              </a:rPr>
              <a:t>rankingekről</a:t>
            </a:r>
            <a:endParaRPr lang="hu-HU" sz="1600" kern="1400" dirty="0" smtClean="0">
              <a:solidFill>
                <a:srgbClr val="002060"/>
              </a:solidFill>
            </a:endParaRPr>
          </a:p>
          <a:p>
            <a:pPr marL="0" indent="0" defTabSz="457200">
              <a:spcBef>
                <a:spcPts val="300"/>
              </a:spcBef>
              <a:buNone/>
              <a:defRPr/>
            </a:pPr>
            <a:endParaRPr lang="hu-HU" sz="1700" dirty="0" smtClean="0">
              <a:solidFill>
                <a:srgbClr val="002060"/>
              </a:solidFill>
            </a:endParaRPr>
          </a:p>
          <a:p>
            <a:pPr marL="0" indent="0" defTabSz="457200">
              <a:spcBef>
                <a:spcPts val="300"/>
              </a:spcBef>
              <a:buNone/>
              <a:defRPr/>
            </a:pPr>
            <a:r>
              <a:rPr lang="hu-HU" sz="1700" b="1" dirty="0" smtClean="0">
                <a:solidFill>
                  <a:srgbClr val="002060"/>
                </a:solidFill>
              </a:rPr>
              <a:t>V. Curriculum </a:t>
            </a:r>
            <a:r>
              <a:rPr lang="hu-HU" sz="1700" b="1" dirty="0" err="1">
                <a:solidFill>
                  <a:srgbClr val="002060"/>
                </a:solidFill>
              </a:rPr>
              <a:t>nemzetköziesítése</a:t>
            </a:r>
            <a:r>
              <a:rPr lang="hu-HU" sz="1700" b="1" dirty="0">
                <a:solidFill>
                  <a:srgbClr val="002060"/>
                </a:solidFill>
              </a:rPr>
              <a:t> (2019)</a:t>
            </a:r>
            <a:endParaRPr lang="en-US" sz="1700" b="1" dirty="0">
              <a:solidFill>
                <a:srgbClr val="002060"/>
              </a:solidFill>
            </a:endParaRPr>
          </a:p>
          <a:p>
            <a:pPr marL="0" indent="0" defTabSz="457200">
              <a:spcBef>
                <a:spcPts val="300"/>
              </a:spcBef>
              <a:buNone/>
              <a:defRPr/>
            </a:pPr>
            <a:endParaRPr lang="hu-HU" sz="1700" kern="1400" dirty="0">
              <a:solidFill>
                <a:srgbClr val="002060"/>
              </a:solidFill>
            </a:endParaRPr>
          </a:p>
          <a:p>
            <a:endParaRPr lang="hu-H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688" y="188640"/>
            <a:ext cx="1317625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2276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Nemzetközi alumni hálózat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000" dirty="0" smtClean="0"/>
              <a:t>Kormányzati kezdeményezés (2016) – elköteleződés és pénzügyi támogatás</a:t>
            </a:r>
          </a:p>
          <a:p>
            <a:r>
              <a:rPr lang="hu-HU" sz="2000" dirty="0" smtClean="0"/>
              <a:t>Valaha Magyarországon (rész)tanulmányokat folytatott külföldi hallgatók életútjának nyomon követése </a:t>
            </a:r>
          </a:p>
          <a:p>
            <a:pPr marL="0" indent="0">
              <a:buNone/>
            </a:pPr>
            <a:endParaRPr lang="hu-HU" sz="2000" dirty="0" smtClean="0"/>
          </a:p>
          <a:p>
            <a:pPr marL="0" indent="0">
              <a:buNone/>
            </a:pPr>
            <a:r>
              <a:rPr lang="hu-HU" sz="2000" dirty="0" smtClean="0"/>
              <a:t>Cél:</a:t>
            </a:r>
          </a:p>
          <a:p>
            <a:pPr>
              <a:buFontTx/>
              <a:buChar char="-"/>
            </a:pPr>
            <a:r>
              <a:rPr lang="hu-HU" sz="2000" dirty="0" smtClean="0"/>
              <a:t>őrizzék </a:t>
            </a:r>
            <a:r>
              <a:rPr lang="hu-HU" sz="2000" dirty="0"/>
              <a:t>meg a jó benyomásokat és hasznosítsák az itt </a:t>
            </a:r>
            <a:r>
              <a:rPr lang="hu-HU" sz="2000" dirty="0" smtClean="0"/>
              <a:t>tanultakat</a:t>
            </a:r>
          </a:p>
          <a:p>
            <a:pPr>
              <a:buFontTx/>
              <a:buChar char="-"/>
            </a:pPr>
            <a:r>
              <a:rPr lang="hu-HU" sz="2000" dirty="0" smtClean="0"/>
              <a:t>közvetve </a:t>
            </a:r>
            <a:r>
              <a:rPr lang="hu-HU" sz="2000" dirty="0"/>
              <a:t>vagy közvetlenül népszerűsítsék Magyarországot és a magyar </a:t>
            </a:r>
            <a:r>
              <a:rPr lang="hu-HU" sz="2000" dirty="0" smtClean="0"/>
              <a:t>felsőoktatást</a:t>
            </a:r>
          </a:p>
          <a:p>
            <a:pPr>
              <a:buFontTx/>
              <a:buChar char="-"/>
            </a:pPr>
            <a:r>
              <a:rPr lang="hu-HU" sz="2000" dirty="0" smtClean="0"/>
              <a:t>döntési </a:t>
            </a:r>
            <a:r>
              <a:rPr lang="hu-HU" sz="2000" dirty="0"/>
              <a:t>helyzetbe kerülve keressék, preferálják a magyar kapcsolatokat</a:t>
            </a:r>
            <a:endParaRPr lang="hu-HU" sz="2000" dirty="0" smtClean="0"/>
          </a:p>
          <a:p>
            <a:endParaRPr lang="hu-HU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688" y="188640"/>
            <a:ext cx="1317625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208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Nemzetközi alumni tevékenységek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hu-HU" sz="2000" b="1" dirty="0" smtClean="0"/>
              <a:t>Alumni Portál </a:t>
            </a:r>
            <a:r>
              <a:rPr lang="hu-HU" sz="2000" dirty="0" smtClean="0"/>
              <a:t>működtetése</a:t>
            </a:r>
            <a:r>
              <a:rPr lang="hu-HU" sz="2000" dirty="0"/>
              <a:t>	</a:t>
            </a:r>
          </a:p>
          <a:p>
            <a:pPr marL="457200" indent="-457200">
              <a:buAutoNum type="arabicPeriod"/>
            </a:pPr>
            <a:r>
              <a:rPr lang="hu-HU" sz="2000" b="1" dirty="0" smtClean="0"/>
              <a:t>Konzultációk és képzések </a:t>
            </a:r>
            <a:r>
              <a:rPr lang="hu-HU" sz="2000" dirty="0" smtClean="0"/>
              <a:t>biztosítása felsőoktatási intézmények alumni munkatársai és nemzetközi koordinátorai számára</a:t>
            </a:r>
          </a:p>
          <a:p>
            <a:pPr marL="457200" indent="-457200">
              <a:buAutoNum type="arabicPeriod"/>
            </a:pPr>
            <a:r>
              <a:rPr lang="hu-HU" sz="2000" dirty="0" smtClean="0"/>
              <a:t>Külföldi hallgatókból álló </a:t>
            </a:r>
            <a:r>
              <a:rPr lang="hu-HU" sz="2000" b="1" dirty="0" smtClean="0"/>
              <a:t>önkéntes közösség </a:t>
            </a:r>
            <a:r>
              <a:rPr lang="hu-HU" sz="2000" dirty="0" smtClean="0"/>
              <a:t>kialakítása</a:t>
            </a:r>
          </a:p>
          <a:p>
            <a:pPr marL="0" indent="0">
              <a:buNone/>
            </a:pPr>
            <a:endParaRPr lang="hu-HU" sz="2200" dirty="0" smtClean="0"/>
          </a:p>
          <a:p>
            <a:pPr marL="0" indent="0">
              <a:buNone/>
            </a:pPr>
            <a:endParaRPr lang="hu-HU" sz="2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60648"/>
            <a:ext cx="1317625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" r="3351" b="6500"/>
          <a:stretch/>
        </p:blipFill>
        <p:spPr bwMode="auto">
          <a:xfrm>
            <a:off x="150306" y="4250302"/>
            <a:ext cx="2837518" cy="1770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4" t="9930" r="6225" b="8707"/>
          <a:stretch/>
        </p:blipFill>
        <p:spPr bwMode="auto">
          <a:xfrm>
            <a:off x="3059832" y="4293096"/>
            <a:ext cx="3088888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" t="6408" r="3366" b="8276"/>
          <a:stretch/>
        </p:blipFill>
        <p:spPr bwMode="auto">
          <a:xfrm>
            <a:off x="6300192" y="4293096"/>
            <a:ext cx="2736304" cy="173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églalap 3"/>
          <p:cNvSpPr/>
          <p:nvPr/>
        </p:nvSpPr>
        <p:spPr>
          <a:xfrm>
            <a:off x="150306" y="6145555"/>
            <a:ext cx="28375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spcBef>
                <a:spcPct val="20000"/>
              </a:spcBef>
            </a:pPr>
            <a:r>
              <a:rPr lang="hu-H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sz="1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www.alumninetworkhungary.hu</a:t>
            </a:r>
            <a:r>
              <a:rPr lang="hu-HU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6979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43608" y="1412776"/>
            <a:ext cx="4419600" cy="1440160"/>
          </a:xfrm>
        </p:spPr>
        <p:txBody>
          <a:bodyPr/>
          <a:lstStyle/>
          <a:p>
            <a:r>
              <a:rPr lang="hu-HU" dirty="0" smtClean="0"/>
              <a:t>KÖSZÖNÖM </a:t>
            </a:r>
            <a:br>
              <a:rPr lang="hu-HU" dirty="0" smtClean="0"/>
            </a:br>
            <a:r>
              <a:rPr lang="hu-HU" dirty="0" smtClean="0"/>
              <a:t>A FIGYELMET!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316739" cy="56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52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447989" y="1268760"/>
            <a:ext cx="8300476" cy="5472608"/>
          </a:xfrm>
        </p:spPr>
        <p:txBody>
          <a:bodyPr>
            <a:normAutofit lnSpcReduction="10000"/>
          </a:bodyPr>
          <a:lstStyle/>
          <a:p>
            <a:r>
              <a:rPr lang="hu-HU" sz="2000" b="1" dirty="0"/>
              <a:t>Célja: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1600" dirty="0"/>
              <a:t>A felsőoktatás minőségének javítása, valamint a hazai felsőoktatási intézmények nemzetközi szerepének, elismertségének növelése.</a:t>
            </a:r>
          </a:p>
          <a:p>
            <a:pPr lvl="1"/>
            <a:endParaRPr lang="hu-HU" sz="1400" dirty="0"/>
          </a:p>
          <a:p>
            <a:r>
              <a:rPr lang="hu-HU" sz="2000" b="1" dirty="0"/>
              <a:t>Tevékenységei: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1600" dirty="0"/>
              <a:t>Ösztöndíjak biztosítása a nemzetközi hallgatói mobilitás </a:t>
            </a:r>
            <a:r>
              <a:rPr lang="hu-HU" sz="1600" dirty="0" smtClean="0"/>
              <a:t>erősítéséhez</a:t>
            </a:r>
            <a:endParaRPr lang="hu-HU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1600" dirty="0"/>
              <a:t>A hazai felsőoktatási intézmények hallgatóvonzó képességének és </a:t>
            </a:r>
            <a:r>
              <a:rPr lang="hu-HU" sz="1600" dirty="0" err="1"/>
              <a:t>nemzetköziesítésének</a:t>
            </a:r>
            <a:r>
              <a:rPr lang="hu-HU" sz="1600" dirty="0"/>
              <a:t> </a:t>
            </a:r>
            <a:r>
              <a:rPr lang="hu-HU" sz="1600" dirty="0" smtClean="0"/>
              <a:t>támogatása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1600" dirty="0" smtClean="0"/>
              <a:t>Nemzetközi </a:t>
            </a:r>
            <a:r>
              <a:rPr lang="hu-HU" sz="1600" dirty="0" err="1" smtClean="0"/>
              <a:t>alumni</a:t>
            </a:r>
            <a:r>
              <a:rPr lang="hu-HU" sz="1600" dirty="0" smtClean="0"/>
              <a:t> hálózat létrehozása</a:t>
            </a:r>
            <a:endParaRPr lang="hu-HU" sz="1600" dirty="0"/>
          </a:p>
          <a:p>
            <a:pPr lvl="1"/>
            <a:endParaRPr lang="hu-HU" sz="1400" dirty="0"/>
          </a:p>
          <a:p>
            <a:r>
              <a:rPr lang="hu-HU" sz="2000" b="1" dirty="0"/>
              <a:t>Megvalósító: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1600" dirty="0"/>
              <a:t>Tempus Közalapítvány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1600" dirty="0"/>
              <a:t>A program az Európai Unió és Magyarország Kormányának támogatásával, az Európai Strukturális és Beruházási Alapok társfinanszírozásával 2016–2021 között valósul meg.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hu-HU" dirty="0"/>
          </a:p>
          <a:p>
            <a:r>
              <a:rPr lang="hu-HU" sz="2000" b="1" dirty="0"/>
              <a:t>Forrás: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1600" dirty="0"/>
              <a:t>EFOP: </a:t>
            </a:r>
            <a:r>
              <a:rPr lang="hu-HU" sz="1600" b="1" dirty="0"/>
              <a:t>6,9 Mrd Ft </a:t>
            </a:r>
            <a:r>
              <a:rPr lang="hu-HU" sz="1600" dirty="0"/>
              <a:t>és VEKOP: </a:t>
            </a:r>
            <a:r>
              <a:rPr lang="hu-HU" sz="1600" b="1" dirty="0"/>
              <a:t>2,3 Mrd Ft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1600" dirty="0"/>
              <a:t>Projektszám: </a:t>
            </a:r>
            <a:r>
              <a:rPr lang="hu-HU" sz="1600" dirty="0" smtClean="0"/>
              <a:t>EFOP-3.4.2-VEKOP-15-2015-00001</a:t>
            </a:r>
            <a:endParaRPr lang="hu-HU" sz="1600" dirty="0"/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Campus </a:t>
            </a:r>
            <a:r>
              <a:rPr lang="hu-HU" dirty="0" err="1" smtClean="0"/>
              <a:t>mundi</a:t>
            </a:r>
            <a:r>
              <a:rPr lang="hu-HU" dirty="0" smtClean="0"/>
              <a:t> program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316739" cy="56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99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71" t="58394" r="19948" b="17367"/>
          <a:stretch/>
        </p:blipFill>
        <p:spPr>
          <a:xfrm>
            <a:off x="4873415" y="3878621"/>
            <a:ext cx="3930007" cy="1059113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868" y="1052736"/>
            <a:ext cx="987554" cy="427483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316739" cy="569977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4153"/>
          <a:stretch/>
        </p:blipFill>
        <p:spPr>
          <a:xfrm>
            <a:off x="4655304" y="1486704"/>
            <a:ext cx="4315530" cy="2256152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70" y="1922556"/>
            <a:ext cx="4793504" cy="3595128"/>
          </a:xfrm>
          <a:prstGeom prst="cloud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Szövegdoboz 1"/>
          <p:cNvSpPr txBox="1"/>
          <p:nvPr/>
        </p:nvSpPr>
        <p:spPr>
          <a:xfrm>
            <a:off x="4655304" y="5171088"/>
            <a:ext cx="1572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uLnTx/>
                <a:uFillTx/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Részképzés</a:t>
            </a:r>
            <a:endParaRPr kumimoji="0" lang="hu-HU" sz="1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uLnTx/>
              <a:uFillTx/>
              <a:latin typeface="Arial" panose="020B0604020202020204" pitchFamily="34" charset="0"/>
              <a:ea typeface="Yu Gothic Light" panose="020B03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6018111" y="5058059"/>
            <a:ext cx="1589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Szakmai gyakorlat</a:t>
            </a:r>
          </a:p>
        </p:txBody>
      </p:sp>
      <p:sp>
        <p:nvSpPr>
          <p:cNvPr id="13" name="Szövegdoboz 12"/>
          <p:cNvSpPr txBox="1"/>
          <p:nvPr/>
        </p:nvSpPr>
        <p:spPr>
          <a:xfrm>
            <a:off x="7374462" y="5055703"/>
            <a:ext cx="16457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Rövid tanulmányút</a:t>
            </a:r>
            <a:endParaRPr kumimoji="0" lang="hu-HU" sz="1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Yu Gothic Light" panose="020B03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539552" y="134086"/>
            <a:ext cx="61357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Yu Gothic Light" panose="020B0300000000000000" pitchFamily="34" charset="-128"/>
                <a:cs typeface="Arial" panose="020B0604020202020204" pitchFamily="34" charset="0"/>
              </a:rPr>
              <a:t>ÖSZTÖNDÍJ, A VILÁG SZINTE BÁRMELY ORSZÁGÁBA</a:t>
            </a: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Yu Gothic Light" panose="020B0300000000000000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17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1263451" y="1392890"/>
            <a:ext cx="6380466" cy="5276470"/>
          </a:xfrm>
        </p:spPr>
        <p:txBody>
          <a:bodyPr/>
          <a:lstStyle/>
          <a:p>
            <a:pPr marL="0" indent="0" algn="ctr">
              <a:buNone/>
            </a:pPr>
            <a:r>
              <a:rPr lang="hu-HU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Pályázati lehetőségek:</a:t>
            </a:r>
          </a:p>
          <a:p>
            <a:pPr marL="0" indent="0">
              <a:buNone/>
            </a:pP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609972" y="281970"/>
            <a:ext cx="4494492" cy="432047"/>
          </a:xfrm>
        </p:spPr>
        <p:txBody>
          <a:bodyPr>
            <a:normAutofit/>
          </a:bodyPr>
          <a:lstStyle/>
          <a:p>
            <a:r>
              <a:rPr lang="hu-H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RÉSZKÉPZÉS</a:t>
            </a:r>
          </a:p>
          <a:p>
            <a:endParaRPr lang="hu-H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Jobbra nyíl 6"/>
          <p:cNvSpPr/>
          <p:nvPr/>
        </p:nvSpPr>
        <p:spPr>
          <a:xfrm rot="8129798">
            <a:off x="2303162" y="2370007"/>
            <a:ext cx="1035990" cy="308538"/>
          </a:xfrm>
          <a:prstGeom prst="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hu-HU" sz="135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623883" y="3182683"/>
            <a:ext cx="2382473" cy="2743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küldő intézmény szerződései alapján</a:t>
            </a:r>
          </a:p>
          <a:p>
            <a:endParaRPr lang="hu-HU" sz="825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5731" indent="-135731">
              <a:buFontTx/>
              <a:buChar char="-"/>
            </a:pPr>
            <a:r>
              <a:rPr lang="hu-H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partnerintézményi lista</a:t>
            </a:r>
          </a:p>
          <a:p>
            <a:pPr marL="135731" indent="-135731">
              <a:buFontTx/>
              <a:buChar char="-"/>
            </a:pPr>
            <a:r>
              <a:rPr lang="hu-HU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</a:t>
            </a:r>
            <a:r>
              <a:rPr lang="hu-H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3 egyetem választható</a:t>
            </a:r>
          </a:p>
          <a:p>
            <a:pPr marL="135731" indent="-135731">
              <a:buFontTx/>
              <a:buChar char="-"/>
            </a:pPr>
            <a:r>
              <a:rPr lang="hu-H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folyamatos pályázás</a:t>
            </a:r>
          </a:p>
          <a:p>
            <a:pPr marL="135731" indent="-135731">
              <a:buFontTx/>
              <a:buChar char="-"/>
            </a:pPr>
            <a:r>
              <a:rPr lang="hu-H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küldő intézmény bírál</a:t>
            </a:r>
          </a:p>
          <a:p>
            <a:pPr marL="135731" indent="-135731">
              <a:buFontTx/>
              <a:buChar char="-"/>
            </a:pPr>
            <a:r>
              <a:rPr lang="hu-H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Európán belül: Erasmus+ pályázat is szükséges!</a:t>
            </a:r>
          </a:p>
        </p:txBody>
      </p:sp>
      <p:sp>
        <p:nvSpPr>
          <p:cNvPr id="11" name="Téglalap 10"/>
          <p:cNvSpPr/>
          <p:nvPr/>
        </p:nvSpPr>
        <p:spPr>
          <a:xfrm>
            <a:off x="3298732" y="3313487"/>
            <a:ext cx="225744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Freemover</a:t>
            </a:r>
            <a:r>
              <a:rPr lang="hu-HU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mobilitás</a:t>
            </a:r>
          </a:p>
          <a:p>
            <a:endParaRPr lang="hu-HU" sz="8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5731" indent="-135731">
              <a:buFontTx/>
              <a:buChar char="-"/>
            </a:pPr>
            <a:r>
              <a:rPr lang="hu-HU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hallgató keres fogadó </a:t>
            </a:r>
            <a:r>
              <a:rPr lang="hu-HU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egyetemet</a:t>
            </a:r>
          </a:p>
          <a:p>
            <a:pPr marL="135731" indent="-135731">
              <a:buFontTx/>
              <a:buChar char="-"/>
            </a:pPr>
            <a:r>
              <a:rPr lang="hu-HU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fogadólevél </a:t>
            </a:r>
            <a:r>
              <a:rPr lang="hu-HU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szükséges</a:t>
            </a:r>
          </a:p>
          <a:p>
            <a:pPr marL="135731" indent="-135731">
              <a:buFontTx/>
              <a:buChar char="-"/>
            </a:pPr>
            <a:r>
              <a:rPr lang="hu-HU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folyamatos pályázás</a:t>
            </a:r>
          </a:p>
          <a:p>
            <a:pPr marL="135731" indent="-135731">
              <a:buFontTx/>
              <a:buChar char="-"/>
            </a:pPr>
            <a:r>
              <a:rPr lang="hu-HU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TKA bírál </a:t>
            </a:r>
          </a:p>
        </p:txBody>
      </p:sp>
      <p:sp>
        <p:nvSpPr>
          <p:cNvPr id="12" name="Téglalap 11"/>
          <p:cNvSpPr/>
          <p:nvPr/>
        </p:nvSpPr>
        <p:spPr>
          <a:xfrm>
            <a:off x="6020691" y="3182683"/>
            <a:ext cx="2534646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Államközi szerződések alapján </a:t>
            </a:r>
            <a:r>
              <a:rPr lang="hu-HU" sz="1600" i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sz="1600" i="1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SiH</a:t>
            </a:r>
            <a:r>
              <a:rPr lang="hu-HU" sz="1600" i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i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egység)</a:t>
            </a:r>
          </a:p>
          <a:p>
            <a:endParaRPr lang="hu-HU" sz="8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5731" indent="-135731">
              <a:buFontTx/>
              <a:buChar char="-"/>
            </a:pPr>
            <a:r>
              <a:rPr lang="hu-HU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külön pályázati felhívás</a:t>
            </a:r>
          </a:p>
          <a:p>
            <a:pPr marL="135731" indent="-135731">
              <a:buFontTx/>
              <a:buChar char="-"/>
            </a:pPr>
            <a:r>
              <a:rPr lang="hu-HU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tanévente egy forduló</a:t>
            </a:r>
          </a:p>
          <a:p>
            <a:pPr marL="135731" indent="-135731">
              <a:buFontTx/>
              <a:buChar char="-"/>
            </a:pPr>
            <a:r>
              <a:rPr lang="hu-HU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határidő: január-február</a:t>
            </a:r>
          </a:p>
          <a:p>
            <a:pPr marL="135731" indent="-135731">
              <a:buFontTx/>
              <a:buChar char="-"/>
            </a:pPr>
            <a:r>
              <a:rPr lang="hu-HU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TKA bírál</a:t>
            </a:r>
          </a:p>
          <a:p>
            <a:pPr marL="135731" indent="-135731">
              <a:buFontTx/>
              <a:buChar char="-"/>
            </a:pPr>
            <a:r>
              <a:rPr lang="hu-HU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fogadó </a:t>
            </a:r>
            <a:r>
              <a:rPr lang="hu-HU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ország</a:t>
            </a:r>
          </a:p>
          <a:p>
            <a:r>
              <a:rPr lang="hu-HU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jóváhagy</a:t>
            </a:r>
            <a:endParaRPr lang="hu-HU" sz="16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Jobbra nyíl 12"/>
          <p:cNvSpPr/>
          <p:nvPr/>
        </p:nvSpPr>
        <p:spPr>
          <a:xfrm rot="5400000">
            <a:off x="3879470" y="2472215"/>
            <a:ext cx="1035990" cy="308538"/>
          </a:xfrm>
          <a:prstGeom prst="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hu-HU" sz="1350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Jobbra nyíl 13"/>
          <p:cNvSpPr/>
          <p:nvPr/>
        </p:nvSpPr>
        <p:spPr>
          <a:xfrm rot="2543582">
            <a:off x="5524747" y="2379949"/>
            <a:ext cx="1035990" cy="308538"/>
          </a:xfrm>
          <a:prstGeom prst="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hu-HU" sz="1350" kern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261" y="1220998"/>
            <a:ext cx="1926185" cy="1508162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316739" cy="56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45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 idx="1"/>
          </p:nvPr>
        </p:nvSpPr>
        <p:spPr>
          <a:xfrm>
            <a:off x="235346" y="2081180"/>
            <a:ext cx="5386319" cy="1920626"/>
          </a:xfrm>
        </p:spPr>
        <p:txBody>
          <a:bodyPr>
            <a:noAutofit/>
          </a:bodyPr>
          <a:lstStyle/>
          <a:p>
            <a:pPr defTabSz="457200">
              <a:lnSpc>
                <a:spcPts val="2200"/>
              </a:lnSpc>
              <a:spcBef>
                <a:spcPts val="0"/>
              </a:spcBef>
            </a:pPr>
            <a:r>
              <a:rPr lang="hu-HU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hallgató keres fogadó szervezetet</a:t>
            </a:r>
            <a:endParaRPr lang="hu-HU" sz="14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>
              <a:lnSpc>
                <a:spcPts val="2200"/>
              </a:lnSpc>
              <a:spcBef>
                <a:spcPts val="0"/>
              </a:spcBef>
            </a:pPr>
            <a:r>
              <a:rPr lang="hu-HU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szakos tanulmányokhoz kötődő tevékenység</a:t>
            </a:r>
            <a:endParaRPr lang="hu-HU" sz="14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>
              <a:lnSpc>
                <a:spcPts val="2200"/>
              </a:lnSpc>
              <a:spcBef>
                <a:spcPts val="0"/>
              </a:spcBef>
            </a:pPr>
            <a:r>
              <a:rPr lang="hu-HU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Min. 3 hónap időtartam (vagy 15 kredit)</a:t>
            </a:r>
            <a:endParaRPr lang="hu-HU" sz="14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>
              <a:lnSpc>
                <a:spcPts val="2200"/>
              </a:lnSpc>
              <a:spcBef>
                <a:spcPts val="0"/>
              </a:spcBef>
            </a:pPr>
            <a:r>
              <a:rPr lang="hu-HU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Minden képzési szinten pályázható</a:t>
            </a:r>
          </a:p>
          <a:p>
            <a:pPr defTabSz="457200">
              <a:lnSpc>
                <a:spcPts val="2200"/>
              </a:lnSpc>
              <a:spcBef>
                <a:spcPts val="0"/>
              </a:spcBef>
            </a:pPr>
            <a:r>
              <a:rPr lang="hu-HU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Diploma utáni teljesítés is lehetséges</a:t>
            </a:r>
            <a:endParaRPr lang="hu-HU" sz="14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490825" y="1474853"/>
            <a:ext cx="2336188" cy="407796"/>
          </a:xfrm>
        </p:spPr>
        <p:txBody>
          <a:bodyPr>
            <a:noAutofit/>
          </a:bodyPr>
          <a:lstStyle/>
          <a:p>
            <a:r>
              <a:rPr lang="hu-H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Szakmai gyakorlat:</a:t>
            </a:r>
            <a:endParaRPr lang="hu-HU" sz="18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hu-HU" sz="13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180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775" y="1474853"/>
            <a:ext cx="2486737" cy="1656167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868" y="1052736"/>
            <a:ext cx="987554" cy="427483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316739" cy="569977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5292080" y="3322774"/>
            <a:ext cx="23391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Rövid tanulmányút: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4716016" y="3693677"/>
            <a:ext cx="4427984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marR="0" lvl="0" indent="-228600" fontAlgn="auto">
              <a:lnSpc>
                <a:spcPts val="2200"/>
              </a:lnSpc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Lehetséges tevékenységek:</a:t>
            </a:r>
            <a:endParaRPr lang="hu-HU" sz="14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lvl="2" indent="-22860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hu-HU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Kutatás, művészeti tevékenység</a:t>
            </a:r>
            <a:endParaRPr lang="hu-HU" sz="14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lvl="2" indent="-22860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hu-HU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Szakmai verseny</a:t>
            </a:r>
            <a:endParaRPr lang="hu-HU" sz="14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lvl="2" indent="-22860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hu-HU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Intenzív kurzus</a:t>
            </a:r>
            <a:endParaRPr lang="hu-HU" sz="14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lvl="2" indent="-228600">
              <a:lnSpc>
                <a:spcPts val="2200"/>
              </a:lnSpc>
              <a:buFont typeface="Arial" panose="020B0604020202020204" pitchFamily="34" charset="0"/>
              <a:buChar char="•"/>
            </a:pPr>
            <a:r>
              <a:rPr lang="hu-HU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Nemzetközi konferencia előadás vagy poszterprezentáció</a:t>
            </a:r>
            <a:endParaRPr lang="hu-HU" sz="14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lvl="0" indent="-228600" fontAlgn="auto">
              <a:lnSpc>
                <a:spcPts val="2200"/>
              </a:lnSpc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hu-HU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dőtartam: </a:t>
            </a:r>
            <a:r>
              <a:rPr lang="hu-HU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2-30 </a:t>
            </a:r>
            <a:r>
              <a:rPr lang="hu-HU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</a:t>
            </a:r>
            <a:endParaRPr lang="hu-HU" sz="14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lvl="0" indent="-228600" fontAlgn="auto">
              <a:lnSpc>
                <a:spcPts val="2200"/>
              </a:lnSpc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hallgató keres fogadó szervezetet</a:t>
            </a:r>
            <a:endParaRPr lang="hu-HU" sz="14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lvl="0" indent="-228600" fontAlgn="auto">
              <a:lnSpc>
                <a:spcPts val="2200"/>
              </a:lnSpc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Mester, osztatlan és doktori szinten pályázható</a:t>
            </a:r>
            <a:endParaRPr kumimoji="0" lang="hu-HU" sz="135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322" y="4153929"/>
            <a:ext cx="2519908" cy="1710985"/>
          </a:xfrm>
          <a:prstGeom prst="rect">
            <a:avLst/>
          </a:prstGeom>
        </p:spPr>
      </p:pic>
      <p:sp>
        <p:nvSpPr>
          <p:cNvPr id="11" name="Szövegdoboz 10"/>
          <p:cNvSpPr txBox="1"/>
          <p:nvPr/>
        </p:nvSpPr>
        <p:spPr>
          <a:xfrm>
            <a:off x="516814" y="190934"/>
            <a:ext cx="540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SZAKMAI GYAKORLAT</a:t>
            </a:r>
          </a:p>
          <a:p>
            <a:r>
              <a:rPr lang="hu-H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RÖVID TANULMÁNYÚT</a:t>
            </a:r>
            <a:endParaRPr lang="hu-H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55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5348147" cy="864096"/>
          </a:xfrm>
        </p:spPr>
        <p:txBody>
          <a:bodyPr/>
          <a:lstStyle/>
          <a:p>
            <a:r>
              <a:rPr lang="hu-HU" dirty="0" smtClean="0"/>
              <a:t>Campus Mundi ösztöndíjak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316739" cy="569977"/>
          </a:xfrm>
          <a:prstGeom prst="rect">
            <a:avLst/>
          </a:prstGeom>
        </p:spPr>
      </p:pic>
      <p:sp>
        <p:nvSpPr>
          <p:cNvPr id="6" name="Szöveg helye 5"/>
          <p:cNvSpPr>
            <a:spLocks noGrp="1"/>
          </p:cNvSpPr>
          <p:nvPr>
            <p:ph type="body" sz="half" idx="2"/>
          </p:nvPr>
        </p:nvSpPr>
        <p:spPr>
          <a:xfrm>
            <a:off x="457199" y="1340768"/>
            <a:ext cx="8268417" cy="5112568"/>
          </a:xfrm>
        </p:spPr>
        <p:txBody>
          <a:bodyPr>
            <a:normAutofit fontScale="92500" lnSpcReduction="10000"/>
          </a:bodyPr>
          <a:lstStyle/>
          <a:p>
            <a:r>
              <a:rPr lang="hu-HU" sz="2400" dirty="0" smtClean="0"/>
              <a:t>Cél: a </a:t>
            </a:r>
            <a:r>
              <a:rPr lang="hu-HU" sz="2400" dirty="0" err="1" smtClean="0"/>
              <a:t>Leuveni</a:t>
            </a:r>
            <a:r>
              <a:rPr lang="hu-HU" sz="2400" dirty="0" smtClean="0"/>
              <a:t> célok teljesítése – a végzett felsőoktatási  hallgatók 20%-a rendelkezzen nemzetközi tapasztalattal</a:t>
            </a:r>
          </a:p>
          <a:p>
            <a:endParaRPr lang="hu-HU" sz="600" dirty="0" smtClean="0"/>
          </a:p>
          <a:p>
            <a:r>
              <a:rPr lang="hu-HU" sz="2400" dirty="0" smtClean="0"/>
              <a:t>Költségvetés:			7 174 000 000 Ft</a:t>
            </a:r>
          </a:p>
          <a:p>
            <a:endParaRPr lang="hu-HU" sz="600" dirty="0" smtClean="0"/>
          </a:p>
          <a:p>
            <a:r>
              <a:rPr lang="hu-HU" sz="2400" dirty="0" smtClean="0"/>
              <a:t>Támogatandó létszám:	7 900 fő (6 700 + 1 200)</a:t>
            </a:r>
          </a:p>
          <a:p>
            <a:endParaRPr lang="hu-HU" sz="600" dirty="0"/>
          </a:p>
          <a:p>
            <a:r>
              <a:rPr lang="hu-HU" sz="2400" dirty="0" smtClean="0"/>
              <a:t>Eredmények:</a:t>
            </a:r>
          </a:p>
          <a:p>
            <a:endParaRPr lang="hu-HU" sz="2400" dirty="0" smtClean="0"/>
          </a:p>
          <a:p>
            <a:endParaRPr lang="hu-HU" sz="2400" dirty="0"/>
          </a:p>
          <a:p>
            <a:endParaRPr lang="hu-HU" sz="2400" dirty="0" smtClean="0"/>
          </a:p>
          <a:p>
            <a:endParaRPr lang="hu-HU" sz="2400" dirty="0"/>
          </a:p>
          <a:p>
            <a:endParaRPr lang="hu-HU" sz="2400" dirty="0" smtClean="0"/>
          </a:p>
          <a:p>
            <a:endParaRPr lang="hu-HU" sz="2400" dirty="0" smtClean="0"/>
          </a:p>
          <a:p>
            <a:endParaRPr lang="hu-HU" sz="2400" i="1" dirty="0"/>
          </a:p>
          <a:p>
            <a:r>
              <a:rPr lang="hu-HU" sz="1700" i="1" dirty="0" smtClean="0"/>
              <a:t>*a 2018/2019. tanévi pályáztatás még folyamatban van, a létszámok nem véglegesek</a:t>
            </a:r>
            <a:endParaRPr lang="hu-HU" sz="2400" i="1" dirty="0" smtClean="0"/>
          </a:p>
          <a:p>
            <a:endParaRPr lang="hu-HU" sz="2400" dirty="0"/>
          </a:p>
        </p:txBody>
      </p:sp>
      <p:graphicFrame>
        <p:nvGraphicFramePr>
          <p:cNvPr id="14" name="Táblázat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3005637"/>
              </p:ext>
            </p:extLst>
          </p:nvPr>
        </p:nvGraphicFramePr>
        <p:xfrm>
          <a:off x="447989" y="3429000"/>
          <a:ext cx="8277628" cy="2260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1995">
                  <a:extLst>
                    <a:ext uri="{9D8B030D-6E8A-4147-A177-3AD203B41FA5}">
                      <a16:colId xmlns:a16="http://schemas.microsoft.com/office/drawing/2014/main" val="900491803"/>
                    </a:ext>
                  </a:extLst>
                </a:gridCol>
                <a:gridCol w="1139049">
                  <a:extLst>
                    <a:ext uri="{9D8B030D-6E8A-4147-A177-3AD203B41FA5}">
                      <a16:colId xmlns:a16="http://schemas.microsoft.com/office/drawing/2014/main" val="664815203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542031147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3552854110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64455829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6549682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hu-HU" sz="1500" dirty="0" smtClean="0"/>
                        <a:t>Mobilitás típusa</a:t>
                      </a:r>
                      <a:endParaRPr lang="hu-HU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500" dirty="0" smtClean="0"/>
                        <a:t>2016/2017</a:t>
                      </a:r>
                      <a:endParaRPr lang="hu-HU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500" dirty="0" smtClean="0"/>
                        <a:t>2017/2018</a:t>
                      </a:r>
                      <a:endParaRPr lang="hu-HU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500" dirty="0" smtClean="0"/>
                        <a:t>2018/2019*</a:t>
                      </a:r>
                      <a:endParaRPr lang="hu-HU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500" dirty="0" smtClean="0"/>
                        <a:t>Támogatott létszám</a:t>
                      </a:r>
                      <a:endParaRPr lang="hu-HU" sz="15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500" dirty="0" smtClean="0"/>
                        <a:t>Tervezett létszám a projekt végére</a:t>
                      </a:r>
                      <a:r>
                        <a:rPr lang="hu-HU" sz="1500" baseline="0" dirty="0" smtClean="0"/>
                        <a:t> </a:t>
                      </a:r>
                      <a:endParaRPr lang="hu-HU" sz="15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241520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1600" dirty="0" smtClean="0"/>
                        <a:t>Részképzés</a:t>
                      </a:r>
                      <a:endParaRPr lang="hu-H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 smtClean="0"/>
                        <a:t>510</a:t>
                      </a:r>
                      <a:endParaRPr lang="hu-H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 smtClean="0"/>
                        <a:t>760</a:t>
                      </a:r>
                      <a:endParaRPr lang="hu-H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 smtClean="0"/>
                        <a:t>928</a:t>
                      </a:r>
                      <a:r>
                        <a:rPr lang="hu-HU" sz="1600" baseline="0" dirty="0" smtClean="0"/>
                        <a:t> +</a:t>
                      </a:r>
                      <a:endParaRPr lang="hu-H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 smtClean="0"/>
                        <a:t>2 198</a:t>
                      </a:r>
                      <a:endParaRPr lang="hu-H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 smtClean="0"/>
                        <a:t>4 654 fő</a:t>
                      </a:r>
                      <a:endParaRPr lang="hu-H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4554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1600" dirty="0" smtClean="0"/>
                        <a:t>Szakmai gyakorlat</a:t>
                      </a:r>
                      <a:endParaRPr lang="hu-H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 smtClean="0"/>
                        <a:t>157</a:t>
                      </a:r>
                      <a:endParaRPr lang="hu-H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 smtClean="0"/>
                        <a:t>329</a:t>
                      </a:r>
                      <a:endParaRPr lang="hu-H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 smtClean="0"/>
                        <a:t>319 +</a:t>
                      </a:r>
                      <a:endParaRPr lang="hu-H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 smtClean="0"/>
                        <a:t>805</a:t>
                      </a:r>
                      <a:endParaRPr lang="hu-H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 smtClean="0"/>
                        <a:t>2 046 fő</a:t>
                      </a:r>
                      <a:endParaRPr lang="hu-H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42162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1600" dirty="0" smtClean="0"/>
                        <a:t>Rövid tanulmányút</a:t>
                      </a:r>
                      <a:endParaRPr lang="hu-H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 smtClean="0"/>
                        <a:t>177</a:t>
                      </a:r>
                      <a:endParaRPr lang="hu-H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 smtClean="0"/>
                        <a:t>186</a:t>
                      </a:r>
                      <a:endParaRPr lang="hu-H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 smtClean="0"/>
                        <a:t>102 +</a:t>
                      </a:r>
                      <a:endParaRPr lang="hu-H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 smtClean="0"/>
                        <a:t>465</a:t>
                      </a:r>
                      <a:endParaRPr lang="hu-H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 smtClean="0"/>
                        <a:t>1 200 fő</a:t>
                      </a:r>
                      <a:endParaRPr lang="hu-H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2458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hu-HU" sz="1600" dirty="0" smtClean="0"/>
                        <a:t>Összesen</a:t>
                      </a:r>
                      <a:endParaRPr lang="hu-H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 smtClean="0"/>
                        <a:t>844</a:t>
                      </a:r>
                      <a:endParaRPr lang="hu-H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 smtClean="0"/>
                        <a:t>1 275</a:t>
                      </a:r>
                      <a:endParaRPr lang="hu-H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 smtClean="0"/>
                        <a:t>1 349 +</a:t>
                      </a:r>
                      <a:endParaRPr lang="hu-H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 smtClean="0"/>
                        <a:t>3 468</a:t>
                      </a:r>
                      <a:endParaRPr lang="hu-H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 smtClean="0"/>
                        <a:t>7 900 fő</a:t>
                      </a:r>
                      <a:endParaRPr lang="hu-H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40446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47980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47989" y="44624"/>
            <a:ext cx="5348147" cy="864096"/>
          </a:xfrm>
        </p:spPr>
        <p:txBody>
          <a:bodyPr/>
          <a:lstStyle/>
          <a:p>
            <a:r>
              <a:rPr lang="hu-HU" dirty="0" smtClean="0"/>
              <a:t>Campus Mundi ösztöndíjak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316739" cy="569977"/>
          </a:xfrm>
          <a:prstGeom prst="rect">
            <a:avLst/>
          </a:prstGeom>
        </p:spPr>
      </p:pic>
      <p:sp>
        <p:nvSpPr>
          <p:cNvPr id="6" name="Szöveg helye 5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8291264" cy="5018236"/>
          </a:xfrm>
        </p:spPr>
        <p:txBody>
          <a:bodyPr>
            <a:normAutofit/>
          </a:bodyPr>
          <a:lstStyle/>
          <a:p>
            <a:r>
              <a:rPr lang="hu-HU" sz="2400" dirty="0" smtClean="0"/>
              <a:t>Kihívások: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 smtClean="0"/>
              <a:t>Az ösztöndíjprogram népszerűsítése és elfogadtatása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sz="2200" dirty="0" smtClean="0"/>
              <a:t>Szinergia az ösztöndíjprogramok között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sz="2200" dirty="0" smtClean="0"/>
              <a:t>Növekvő források hatékony felhasználása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 smtClean="0"/>
              <a:t>Pályázói létszám növelése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 smtClean="0"/>
              <a:t>Kreditbeszámítás, külföldi teljesítés itthoni elfogadtatása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hu-HU" sz="2200" dirty="0" smtClean="0"/>
              <a:t>Rendszerszintű megoldások kezdeményezése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 smtClean="0"/>
              <a:t>Adminisztratív nehézségek </a:t>
            </a:r>
            <a:r>
              <a:rPr lang="hu-HU" sz="2000" dirty="0" smtClean="0"/>
              <a:t>(pl. ESZA kérdőív, EFOP szabályozás)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20927111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5611" y="160304"/>
            <a:ext cx="4636480" cy="788269"/>
          </a:xfrm>
        </p:spPr>
        <p:txBody>
          <a:bodyPr>
            <a:normAutofit/>
          </a:bodyPr>
          <a:lstStyle/>
          <a:p>
            <a:r>
              <a:rPr lang="hu-H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Ösztöndíj kommunikáció</a:t>
            </a:r>
            <a:endParaRPr lang="hu-H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/>
          <a:srcRect l="19135" t="10332" r="18925" b="9595"/>
          <a:stretch/>
        </p:blipFill>
        <p:spPr>
          <a:xfrm>
            <a:off x="2627349" y="4332157"/>
            <a:ext cx="1896006" cy="1378707"/>
          </a:xfrm>
          <a:prstGeom prst="rect">
            <a:avLst/>
          </a:prstGeom>
        </p:spPr>
      </p:pic>
      <p:pic>
        <p:nvPicPr>
          <p:cNvPr id="7" name="Kép 6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7808" y="2619368"/>
            <a:ext cx="1704503" cy="958783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56" y="4028210"/>
            <a:ext cx="770213" cy="1026951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76" y="5278184"/>
            <a:ext cx="1758891" cy="1319167"/>
          </a:xfrm>
          <a:prstGeom prst="rect">
            <a:avLst/>
          </a:prstGeom>
        </p:spPr>
      </p:pic>
      <p:pic>
        <p:nvPicPr>
          <p:cNvPr id="1026" name="Picture 2" descr="A kÃ©pen a kÃ¶vetkezÅk lehetnek: tÃºra/szabadtÃ©r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56" y="2611276"/>
            <a:ext cx="1744330" cy="1308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zövegdoboz 12"/>
          <p:cNvSpPr txBox="1">
            <a:spLocks noChangeArrowheads="1"/>
          </p:cNvSpPr>
          <p:nvPr/>
        </p:nvSpPr>
        <p:spPr bwMode="auto">
          <a:xfrm>
            <a:off x="2711353" y="1459753"/>
            <a:ext cx="1728000" cy="864000"/>
          </a:xfrm>
          <a:prstGeom prst="rect">
            <a:avLst/>
          </a:prstGeom>
          <a:solidFill>
            <a:srgbClr val="0064A0"/>
          </a:solidFill>
          <a:ln>
            <a:noFill/>
          </a:ln>
          <a:extLst/>
        </p:spPr>
        <p:txBody>
          <a:bodyPr wrap="square" lIns="144000" tIns="144000" rIns="144000" bIns="144000" anchor="ctr" anchorCtr="0">
            <a:no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2000" b="1" dirty="0">
              <a:latin typeface="Calibri" panose="020F0502020204030204" pitchFamily="34" charset="0"/>
            </a:endParaRPr>
          </a:p>
        </p:txBody>
      </p:sp>
      <p:sp>
        <p:nvSpPr>
          <p:cNvPr id="17" name="Szövegdoboz 16"/>
          <p:cNvSpPr txBox="1">
            <a:spLocks noChangeArrowheads="1"/>
          </p:cNvSpPr>
          <p:nvPr/>
        </p:nvSpPr>
        <p:spPr bwMode="auto">
          <a:xfrm>
            <a:off x="542176" y="1459753"/>
            <a:ext cx="1728000" cy="864000"/>
          </a:xfrm>
          <a:prstGeom prst="rect">
            <a:avLst/>
          </a:prstGeom>
          <a:solidFill>
            <a:srgbClr val="C00000"/>
          </a:solidFill>
          <a:ln>
            <a:noFill/>
          </a:ln>
          <a:extLst/>
        </p:spPr>
        <p:txBody>
          <a:bodyPr wrap="square" lIns="144000" tIns="144000" rIns="144000" bIns="144000" anchor="ctr" anchorCtr="0">
            <a:no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2000" b="1" dirty="0">
              <a:latin typeface="Calibri" panose="020F0502020204030204" pitchFamily="34" charset="0"/>
            </a:endParaRPr>
          </a:p>
        </p:txBody>
      </p:sp>
      <p:sp>
        <p:nvSpPr>
          <p:cNvPr id="18" name="Szövegdoboz 17"/>
          <p:cNvSpPr txBox="1">
            <a:spLocks noChangeArrowheads="1"/>
          </p:cNvSpPr>
          <p:nvPr/>
        </p:nvSpPr>
        <p:spPr bwMode="auto">
          <a:xfrm>
            <a:off x="7049707" y="1441681"/>
            <a:ext cx="1728000" cy="864000"/>
          </a:xfrm>
          <a:prstGeom prst="rect">
            <a:avLst/>
          </a:prstGeom>
          <a:solidFill>
            <a:srgbClr val="92D050"/>
          </a:solidFill>
          <a:ln>
            <a:noFill/>
          </a:ln>
          <a:extLst/>
        </p:spPr>
        <p:txBody>
          <a:bodyPr wrap="square" lIns="144000" tIns="144000" rIns="144000" bIns="144000" anchor="ctr" anchorCtr="0">
            <a:no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2000" b="1" dirty="0">
              <a:latin typeface="Calibri" panose="020F0502020204030204" pitchFamily="34" charset="0"/>
            </a:endParaRPr>
          </a:p>
        </p:txBody>
      </p:sp>
      <p:sp>
        <p:nvSpPr>
          <p:cNvPr id="19" name="Szövegdoboz 18"/>
          <p:cNvSpPr txBox="1">
            <a:spLocks noChangeArrowheads="1"/>
          </p:cNvSpPr>
          <p:nvPr/>
        </p:nvSpPr>
        <p:spPr bwMode="auto">
          <a:xfrm>
            <a:off x="4880530" y="1469733"/>
            <a:ext cx="1728000" cy="864000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 wrap="square" lIns="144000" tIns="144000" rIns="144000" bIns="144000" anchor="ctr" anchorCtr="0">
            <a:no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2000" b="1" dirty="0">
              <a:latin typeface="Calibri" panose="020F0502020204030204" pitchFamily="34" charset="0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669986" y="1572984"/>
            <a:ext cx="1472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hu-H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Promóció, akciók</a:t>
            </a:r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7049707" y="1734787"/>
            <a:ext cx="1851875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lnSpc>
                <a:spcPct val="90000"/>
              </a:lnSpc>
              <a:spcBef>
                <a:spcPts val="1000"/>
              </a:spcBef>
            </a:pPr>
            <a:r>
              <a:rPr lang="hu-HU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Disszemináció</a:t>
            </a:r>
            <a:endParaRPr lang="hu-HU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2880278" y="1707087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Motiválás</a:t>
            </a:r>
            <a:endParaRPr lang="hu-H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Szövegdoboz 20"/>
          <p:cNvSpPr txBox="1"/>
          <p:nvPr/>
        </p:nvSpPr>
        <p:spPr>
          <a:xfrm>
            <a:off x="5037804" y="1684161"/>
            <a:ext cx="1413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Támogatás</a:t>
            </a:r>
            <a:endParaRPr lang="hu-H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Hétágú csillag 23"/>
          <p:cNvSpPr/>
          <p:nvPr/>
        </p:nvSpPr>
        <p:spPr>
          <a:xfrm rot="952727">
            <a:off x="3634414" y="2810466"/>
            <a:ext cx="1325833" cy="1221763"/>
          </a:xfrm>
          <a:prstGeom prst="star7">
            <a:avLst/>
          </a:prstGeom>
          <a:solidFill>
            <a:schemeClr val="bg1"/>
          </a:solidFill>
          <a:ln>
            <a:solidFill>
              <a:srgbClr val="2349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5" name="Szövegdoboz 24"/>
          <p:cNvSpPr txBox="1"/>
          <p:nvPr/>
        </p:nvSpPr>
        <p:spPr>
          <a:xfrm>
            <a:off x="3764431" y="3087740"/>
            <a:ext cx="1133427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/>
              <a:t>Rövidfilmek volt hallgatókkal</a:t>
            </a:r>
            <a:endParaRPr lang="hu-HU" dirty="0"/>
          </a:p>
        </p:txBody>
      </p:sp>
      <p:pic>
        <p:nvPicPr>
          <p:cNvPr id="26" name="Kép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707" y="2547198"/>
            <a:ext cx="1728000" cy="1061907"/>
          </a:xfrm>
          <a:prstGeom prst="rect">
            <a:avLst/>
          </a:prstGeom>
        </p:spPr>
      </p:pic>
      <p:pic>
        <p:nvPicPr>
          <p:cNvPr id="27" name="Kép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859" y="4132582"/>
            <a:ext cx="1786346" cy="2526045"/>
          </a:xfrm>
          <a:prstGeom prst="rect">
            <a:avLst/>
          </a:prstGeom>
        </p:spPr>
      </p:pic>
      <p:pic>
        <p:nvPicPr>
          <p:cNvPr id="28" name="Kép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897" y="4019402"/>
            <a:ext cx="776819" cy="1035759"/>
          </a:xfrm>
          <a:prstGeom prst="rect">
            <a:avLst/>
          </a:prstGeom>
        </p:spPr>
      </p:pic>
      <p:sp>
        <p:nvSpPr>
          <p:cNvPr id="33" name="Hétágú csillag 32"/>
          <p:cNvSpPr/>
          <p:nvPr/>
        </p:nvSpPr>
        <p:spPr>
          <a:xfrm rot="20090528">
            <a:off x="2435537" y="5190298"/>
            <a:ext cx="1352802" cy="1330655"/>
          </a:xfrm>
          <a:prstGeom prst="star7">
            <a:avLst/>
          </a:prstGeom>
          <a:solidFill>
            <a:schemeClr val="bg1"/>
          </a:solidFill>
          <a:ln>
            <a:solidFill>
              <a:srgbClr val="2349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" name="Szövegdoboz 22"/>
          <p:cNvSpPr txBox="1"/>
          <p:nvPr/>
        </p:nvSpPr>
        <p:spPr>
          <a:xfrm>
            <a:off x="2640700" y="5637194"/>
            <a:ext cx="948854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lnSpc>
                <a:spcPct val="90000"/>
              </a:lnSpc>
              <a:spcBef>
                <a:spcPts val="1000"/>
              </a:spcBef>
            </a:pPr>
            <a:r>
              <a:rPr lang="hu-HU" sz="1200" dirty="0">
                <a:solidFill>
                  <a:schemeClr val="bg1"/>
                </a:solidFill>
                <a:hlinkClick r:id="rId11"/>
              </a:rPr>
              <a:t>https://vilagegyetemista.blog.hu/</a:t>
            </a:r>
            <a:endParaRPr lang="hu-HU" sz="1200" dirty="0">
              <a:solidFill>
                <a:schemeClr val="bg1"/>
              </a:solidFill>
            </a:endParaRPr>
          </a:p>
        </p:txBody>
      </p:sp>
      <p:pic>
        <p:nvPicPr>
          <p:cNvPr id="32" name="Kép 3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983" y="2619369"/>
            <a:ext cx="1802222" cy="1184566"/>
          </a:xfrm>
          <a:prstGeom prst="rect">
            <a:avLst/>
          </a:prstGeom>
        </p:spPr>
      </p:pic>
      <p:pic>
        <p:nvPicPr>
          <p:cNvPr id="34" name="Kép 3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429" y="3850622"/>
            <a:ext cx="1685278" cy="1123244"/>
          </a:xfrm>
          <a:prstGeom prst="rect">
            <a:avLst/>
          </a:prstGeom>
        </p:spPr>
      </p:pic>
      <p:pic>
        <p:nvPicPr>
          <p:cNvPr id="35" name="Kép 34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430" y="5215383"/>
            <a:ext cx="1685278" cy="1123245"/>
          </a:xfrm>
          <a:prstGeom prst="rect">
            <a:avLst/>
          </a:prstGeom>
        </p:spPr>
      </p:pic>
      <p:pic>
        <p:nvPicPr>
          <p:cNvPr id="29" name="Kép 2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316739" cy="56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35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  <p:bldP spid="18" grpId="0" animBg="1"/>
      <p:bldP spid="19" grpId="0" animBg="1"/>
      <p:bldP spid="12" grpId="0"/>
      <p:bldP spid="5" grpId="0"/>
      <p:bldP spid="20" grpId="0"/>
      <p:bldP spid="21" grpId="0"/>
      <p:bldP spid="24" grpId="0" animBg="1"/>
      <p:bldP spid="25" grpId="0"/>
      <p:bldP spid="33" grpId="0" animBg="1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80920" cy="936104"/>
          </a:xfrm>
        </p:spPr>
        <p:txBody>
          <a:bodyPr/>
          <a:lstStyle/>
          <a:p>
            <a:r>
              <a:rPr lang="hu-HU" dirty="0" smtClean="0"/>
              <a:t>Campus </a:t>
            </a:r>
            <a:r>
              <a:rPr lang="hu-HU" dirty="0" err="1" smtClean="0"/>
              <a:t>Mundi</a:t>
            </a:r>
            <a:r>
              <a:rPr lang="hu-HU" dirty="0" smtClean="0"/>
              <a:t> </a:t>
            </a:r>
            <a:r>
              <a:rPr lang="hu-HU" dirty="0" err="1" smtClean="0"/>
              <a:t>nemzetköziesítési</a:t>
            </a:r>
            <a:r>
              <a:rPr lang="hu-HU" dirty="0" smtClean="0"/>
              <a:t> tevékenységek</a:t>
            </a:r>
            <a:endParaRPr lang="hu-HU" dirty="0"/>
          </a:p>
        </p:txBody>
      </p:sp>
      <p:graphicFrame>
        <p:nvGraphicFramePr>
          <p:cNvPr id="5" name="Tartalom helye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06866194"/>
              </p:ext>
            </p:extLst>
          </p:nvPr>
        </p:nvGraphicFramePr>
        <p:xfrm>
          <a:off x="457200" y="1124744"/>
          <a:ext cx="8229600" cy="5028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Kép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316739" cy="56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6567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GYEN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GYEN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888</TotalTime>
  <Words>984</Words>
  <Application>Microsoft Office PowerPoint</Application>
  <PresentationFormat>Diavetítés a képernyőre (4:3 oldalarány)</PresentationFormat>
  <Paragraphs>239</Paragraphs>
  <Slides>16</Slides>
  <Notes>4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3</vt:i4>
      </vt:variant>
      <vt:variant>
        <vt:lpstr>Diacímek</vt:lpstr>
      </vt:variant>
      <vt:variant>
        <vt:i4>16</vt:i4>
      </vt:variant>
    </vt:vector>
  </HeadingPairs>
  <TitlesOfParts>
    <vt:vector size="25" baseType="lpstr">
      <vt:lpstr>ＭＳ Ｐゴシック</vt:lpstr>
      <vt:lpstr>Yu Gothic Light</vt:lpstr>
      <vt:lpstr>Arial</vt:lpstr>
      <vt:lpstr>Calibri</vt:lpstr>
      <vt:lpstr>Calibri Light</vt:lpstr>
      <vt:lpstr>Wingdings</vt:lpstr>
      <vt:lpstr>Office-téma</vt:lpstr>
      <vt:lpstr>1_Office-téma</vt:lpstr>
      <vt:lpstr>2_Office-téma</vt:lpstr>
      <vt:lpstr>Campus Mundi - felsőoktatási mobilitási és nemzetköziesítési program EFOP-3.4.2-VEKOP-15-2015-00001   EFOP-FELSŐOKTATÁSI SZAKMAI KONFERENCIA  Budapest, 2018.11.13.   Tordai Péter igazgató Tempus közalapítvány</vt:lpstr>
      <vt:lpstr>Campus mundi program</vt:lpstr>
      <vt:lpstr>PowerPoint-bemutató</vt:lpstr>
      <vt:lpstr>PowerPoint-bemutató</vt:lpstr>
      <vt:lpstr>PowerPoint-bemutató</vt:lpstr>
      <vt:lpstr>Campus Mundi ösztöndíjak</vt:lpstr>
      <vt:lpstr>Campus Mundi ösztöndíjak</vt:lpstr>
      <vt:lpstr>Ösztöndíj kommunikáció</vt:lpstr>
      <vt:lpstr>Campus Mundi nemzetköziesítési tevékenységek</vt:lpstr>
      <vt:lpstr>Felsőoktatási intézmények nemzetköziesítésének támogatása </vt:lpstr>
      <vt:lpstr>Nemzetköziesítési tanácsadó- értékelő eljárás: IQA</vt:lpstr>
      <vt:lpstr>Eredmények </vt:lpstr>
      <vt:lpstr> KutatásOk, elemzések </vt:lpstr>
      <vt:lpstr>Nemzetközi alumni hálózat</vt:lpstr>
      <vt:lpstr>Nemzetközi alumni tevékenységek</vt:lpstr>
      <vt:lpstr>KÖSZÖNÖM  A FIGYELMET!</vt:lpstr>
    </vt:vector>
  </TitlesOfParts>
  <Company>novak.adam@gmail.com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Asdfsdafa dsfasd asdf</dc:title>
  <dc:creator>Ádám Novák</dc:creator>
  <cp:lastModifiedBy>Gáspár Emese</cp:lastModifiedBy>
  <cp:revision>109</cp:revision>
  <cp:lastPrinted>2018-11-12T08:50:37Z</cp:lastPrinted>
  <dcterms:created xsi:type="dcterms:W3CDTF">2014-03-03T11:13:53Z</dcterms:created>
  <dcterms:modified xsi:type="dcterms:W3CDTF">2018-11-12T15:49:44Z</dcterms:modified>
</cp:coreProperties>
</file>